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7" r:id="rId2"/>
    <p:sldId id="264" r:id="rId3"/>
    <p:sldId id="285" r:id="rId4"/>
    <p:sldId id="286" r:id="rId5"/>
    <p:sldId id="287" r:id="rId6"/>
    <p:sldId id="292" r:id="rId7"/>
    <p:sldId id="289" r:id="rId8"/>
    <p:sldId id="290" r:id="rId9"/>
    <p:sldId id="291" r:id="rId10"/>
    <p:sldId id="288" r:id="rId11"/>
    <p:sldId id="302" r:id="rId12"/>
    <p:sldId id="312" r:id="rId13"/>
    <p:sldId id="313" r:id="rId14"/>
    <p:sldId id="324" r:id="rId15"/>
    <p:sldId id="293" r:id="rId16"/>
    <p:sldId id="303" r:id="rId17"/>
    <p:sldId id="325" r:id="rId18"/>
    <p:sldId id="326" r:id="rId19"/>
    <p:sldId id="294" r:id="rId20"/>
    <p:sldId id="304" r:id="rId21"/>
    <p:sldId id="331" r:id="rId22"/>
    <p:sldId id="332" r:id="rId23"/>
    <p:sldId id="333" r:id="rId24"/>
    <p:sldId id="295" r:id="rId25"/>
    <p:sldId id="311" r:id="rId26"/>
    <p:sldId id="329" r:id="rId27"/>
    <p:sldId id="330" r:id="rId28"/>
    <p:sldId id="296" r:id="rId29"/>
    <p:sldId id="310" r:id="rId30"/>
    <p:sldId id="315" r:id="rId31"/>
    <p:sldId id="314" r:id="rId32"/>
    <p:sldId id="334" r:id="rId33"/>
    <p:sldId id="297" r:id="rId34"/>
    <p:sldId id="309" r:id="rId35"/>
    <p:sldId id="316" r:id="rId36"/>
    <p:sldId id="298" r:id="rId37"/>
    <p:sldId id="307" r:id="rId38"/>
    <p:sldId id="335" r:id="rId39"/>
    <p:sldId id="336" r:id="rId40"/>
    <p:sldId id="337" r:id="rId41"/>
    <p:sldId id="299" r:id="rId42"/>
    <p:sldId id="308" r:id="rId43"/>
    <p:sldId id="318" r:id="rId44"/>
    <p:sldId id="300" r:id="rId45"/>
    <p:sldId id="305" r:id="rId46"/>
    <p:sldId id="338" r:id="rId47"/>
    <p:sldId id="301" r:id="rId48"/>
    <p:sldId id="306" r:id="rId49"/>
    <p:sldId id="284" r:id="rId50"/>
    <p:sldId id="283" r:id="rId5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FFE"/>
    <a:srgbClr val="1B036B"/>
    <a:srgbClr val="36ABFF"/>
    <a:srgbClr val="0D0A27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C08CF-482F-ED4B-28F2-47443F3D7B7F}" v="35" dt="2025-09-30T21:57:45.856"/>
    <p1510:client id="{09F51947-CE5A-935B-7901-27C5F7923698}" v="451" dt="2025-09-30T21:06:39.066"/>
    <p1510:client id="{0BEC4C82-C62C-1F1A-C847-B2515B5FB217}" v="53" dt="2025-09-30T15:00:19.127"/>
    <p1510:client id="{13889C93-E8A8-8AAA-FE3C-2E90879B2C71}" v="15" dt="2025-09-30T22:33:40.029"/>
    <p1510:client id="{37ED29A5-6CB2-4E99-34EB-9589E472D84D}" v="33" dt="2025-09-30T19:32:43.401"/>
    <p1510:client id="{5AE50B18-5B36-69EC-E87F-BF1F30D1F04D}" v="891" dt="2025-09-30T19:03:18.207"/>
    <p1510:client id="{5F376344-0502-8A88-7E37-E09C56680178}" v="188" dt="2025-09-30T16:15:31.108"/>
    <p1510:client id="{6D279DC6-DDCA-05D6-1247-4A95BCCED7E8}" v="688" dt="2025-09-30T02:33:19.056"/>
    <p1510:client id="{B5C80124-F633-16D9-6039-97D073A14458}" v="119" dt="2025-09-30T15:30:20.307"/>
    <p1510:client id="{B72EA37E-BCBD-B45E-D22B-AE64884CD87D}" v="259" dt="2025-09-30T16:56:09.587"/>
    <p1510:client id="{F663F192-B73E-A944-1323-F2E54718FBCE}" v="148" dt="2025-09-30T01:02:5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032"/>
        <p:guide pos="30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30/09/2025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30/09/2025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30/09/2025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30/09/2025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30/09/2025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30/09/2025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s50.harvard.edu/x/" TargetMode="External"/><Relationship Id="rId13" Type="http://schemas.openxmlformats.org/officeDocument/2006/relationships/hyperlink" Target="https://python.org.br/comunidade/" TargetMode="External"/><Relationship Id="rId3" Type="http://schemas.openxmlformats.org/officeDocument/2006/relationships/hyperlink" Target="https://leetcode.com/" TargetMode="External"/><Relationship Id="rId7" Type="http://schemas.openxmlformats.org/officeDocument/2006/relationships/hyperlink" Target="https://www.coursera.org/specializations/python" TargetMode="External"/><Relationship Id="rId12" Type="http://schemas.openxmlformats.org/officeDocument/2006/relationships/hyperlink" Target="https://discord.gg/python" TargetMode="External"/><Relationship Id="rId2" Type="http://schemas.openxmlformats.org/officeDocument/2006/relationships/hyperlink" Target="https://www.hackerran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Hz_AreHm4dlKP6QQCekuIPky1CiwmdI6" TargetMode="External"/><Relationship Id="rId11" Type="http://schemas.openxmlformats.org/officeDocument/2006/relationships/hyperlink" Target="https://www.reddit.com/r/learnpython/" TargetMode="External"/><Relationship Id="rId5" Type="http://schemas.openxmlformats.org/officeDocument/2006/relationships/hyperlink" Target="https://www.codewars.com/" TargetMode="External"/><Relationship Id="rId10" Type="http://schemas.openxmlformats.org/officeDocument/2006/relationships/hyperlink" Target="https://stackoverflow.com/" TargetMode="External"/><Relationship Id="rId4" Type="http://schemas.openxmlformats.org/officeDocument/2006/relationships/hyperlink" Target="https://exercism.org/" TargetMode="External"/><Relationship Id="rId9" Type="http://schemas.openxmlformats.org/officeDocument/2006/relationships/hyperlink" Target="https://www.youtube.com/watch?v=rfscVS0vtbw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srazuba0023/Como-criar-Ebook-com-IA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59D0F3-0831-BB4F-5869-4C89A7608B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 descr="Uma imagem com text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7A616005-F691-2FDC-E044-76295A06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362310"/>
            <a:ext cx="8049639" cy="10527102"/>
          </a:xfrm>
          <a:prstGeom prst="rect">
            <a:avLst/>
          </a:prstGeom>
        </p:spPr>
      </p:pic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36692C30-51AE-2011-0D29-0680938AE86C}"/>
              </a:ext>
            </a:extLst>
          </p:cNvPr>
          <p:cNvSpPr/>
          <p:nvPr/>
        </p:nvSpPr>
        <p:spPr>
          <a:xfrm>
            <a:off x="342181" y="10889411"/>
            <a:ext cx="8936965" cy="1268082"/>
          </a:xfrm>
          <a:prstGeom prst="round2DiagRect">
            <a:avLst/>
          </a:prstGeom>
          <a:solidFill>
            <a:srgbClr val="1B036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>
                <a:solidFill>
                  <a:srgbClr val="11FFFE"/>
                </a:solidFill>
                <a:ea typeface="+mn-lt"/>
                <a:cs typeface="+mn-lt"/>
              </a:rPr>
              <a:t>Do zero ao prático com exemplos simples e objetivos</a:t>
            </a:r>
            <a:endParaRPr lang="pt-PT" sz="2800" b="1">
              <a:solidFill>
                <a:srgbClr val="11FFFE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9A0A-7C15-940C-DDA9-D499F190E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A1A3DB-C3B2-F472-C7EB-FE626BA92B39}"/>
              </a:ext>
            </a:extLst>
          </p:cNvPr>
          <p:cNvSpPr/>
          <p:nvPr/>
        </p:nvSpPr>
        <p:spPr>
          <a:xfrm>
            <a:off x="33867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DDD9D71F-13FB-77F7-D0D0-DD9B70A2FF48}"/>
              </a:ext>
            </a:extLst>
          </p:cNvPr>
          <p:cNvSpPr txBox="1"/>
          <p:nvPr/>
        </p:nvSpPr>
        <p:spPr>
          <a:xfrm>
            <a:off x="-5189" y="6106459"/>
            <a:ext cx="9865577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Configuração do Ambiente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8A22B189-E2A6-247D-35EA-B65A44957389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2D5FF4-2CF6-B5B4-32B4-BDA1AEFA0FA0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F5F27F0-AB1D-7A39-EBD4-EA6DEAEC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FA0ED182-4816-DFD3-11E5-7614275C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6" name="Retângulo: Canto Cortado 5">
            <a:extLst>
              <a:ext uri="{FF2B5EF4-FFF2-40B4-BE49-F238E27FC236}">
                <a16:creationId xmlns:a16="http://schemas.microsoft.com/office/drawing/2014/main" id="{897F9A06-5D94-DDAD-24D1-49E2281394C5}"/>
              </a:ext>
            </a:extLst>
          </p:cNvPr>
          <p:cNvSpPr/>
          <p:nvPr/>
        </p:nvSpPr>
        <p:spPr>
          <a:xfrm>
            <a:off x="55272" y="9138249"/>
            <a:ext cx="8559640" cy="2053086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 b="1">
                <a:ea typeface="Calibri"/>
                <a:cs typeface="Calibri"/>
              </a:rPr>
              <a:t>Antes de começar a programar em </a:t>
            </a:r>
            <a:r>
              <a:rPr lang="pt-PT" sz="2400" b="1" err="1">
                <a:ea typeface="Calibri"/>
                <a:cs typeface="Calibri"/>
              </a:rPr>
              <a:t>Python</a:t>
            </a:r>
            <a:r>
              <a:rPr lang="pt-PT" sz="2400" b="1">
                <a:ea typeface="Calibri"/>
                <a:cs typeface="Calibri"/>
              </a:rPr>
              <a:t>, precisamos preparar o ambiente de desenvolvimento. Nesta etapa, vais aprender como instalar o </a:t>
            </a:r>
            <a:r>
              <a:rPr lang="pt-PT" sz="2400" b="1" err="1">
                <a:ea typeface="Calibri"/>
                <a:cs typeface="Calibri"/>
              </a:rPr>
              <a:t>Python</a:t>
            </a:r>
            <a:r>
              <a:rPr lang="pt-PT" sz="2400" b="1">
                <a:ea typeface="Calibri"/>
                <a:cs typeface="Calibri"/>
              </a:rPr>
              <a:t>, conhecer diferentes ferramentas para escrever o código e, por fim, executar o teu primeiro programa.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2080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939309" y="889496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Como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instalar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Python</a:t>
            </a:r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76F023-85E6-8F5B-CF1A-D3389C0A7947}"/>
              </a:ext>
            </a:extLst>
          </p:cNvPr>
          <p:cNvSpPr txBox="1"/>
          <p:nvPr/>
        </p:nvSpPr>
        <p:spPr>
          <a:xfrm>
            <a:off x="2396066" y="2006600"/>
            <a:ext cx="5960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1-Download </a:t>
            </a:r>
            <a:r>
              <a:rPr lang="en-US" b="1" err="1"/>
              <a:t>oficial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err="1"/>
              <a:t>Acede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site </a:t>
            </a:r>
            <a:r>
              <a:rPr lang="en-US" err="1"/>
              <a:t>oficial</a:t>
            </a:r>
            <a:r>
              <a:rPr lang="en-US"/>
              <a:t>: </a:t>
            </a:r>
            <a:r>
              <a:rPr lang="en-US">
                <a:hlinkClick r:id="rId2"/>
              </a:rPr>
              <a:t>https://www.python.org/downloads/</a:t>
            </a:r>
            <a:endParaRPr lang="en-US">
              <a:ea typeface="Calibri"/>
              <a:cs typeface="Calibri"/>
              <a:hlinkClick r:id="rId2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AADCBA-4962-7560-21A2-CF7535731EAC}"/>
              </a:ext>
            </a:extLst>
          </p:cNvPr>
          <p:cNvSpPr txBox="1"/>
          <p:nvPr/>
        </p:nvSpPr>
        <p:spPr>
          <a:xfrm>
            <a:off x="2382329" y="2911415"/>
            <a:ext cx="59435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2-Instalação no Windows</a:t>
            </a:r>
            <a:endParaRPr lang="pt-PT"/>
          </a:p>
          <a:p>
            <a:pPr marL="228600" indent="-228600" algn="just">
              <a:buFont typeface=""/>
              <a:buChar char="•"/>
            </a:pPr>
            <a:r>
              <a:rPr lang="en-US" err="1"/>
              <a:t>Executa</a:t>
            </a:r>
            <a:r>
              <a:rPr lang="en-US"/>
              <a:t> o </a:t>
            </a:r>
            <a:r>
              <a:rPr lang="en-US" err="1"/>
              <a:t>instalador</a:t>
            </a:r>
            <a:r>
              <a:rPr lang="en-US"/>
              <a:t> </a:t>
            </a:r>
            <a:r>
              <a:rPr lang="en-US" err="1"/>
              <a:t>baixado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/>
              <a:t>Marca a </a:t>
            </a:r>
            <a:r>
              <a:rPr lang="en-US" err="1"/>
              <a:t>opção</a:t>
            </a:r>
            <a:r>
              <a:rPr lang="en-US"/>
              <a:t> </a:t>
            </a:r>
            <a:r>
              <a:rPr lang="en-US" b="1"/>
              <a:t>“Add Python to PATH”</a:t>
            </a:r>
            <a:r>
              <a:rPr lang="en-US"/>
              <a:t> antes de </a:t>
            </a:r>
            <a:r>
              <a:rPr lang="en-US" err="1"/>
              <a:t>clicar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i="1"/>
              <a:t>Install Now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Após</a:t>
            </a:r>
            <a:r>
              <a:rPr lang="en-US"/>
              <a:t> a </a:t>
            </a:r>
            <a:r>
              <a:rPr lang="en-US" err="1"/>
              <a:t>instalação</a:t>
            </a:r>
            <a:r>
              <a:rPr lang="en-US"/>
              <a:t>, </a:t>
            </a:r>
            <a:r>
              <a:rPr lang="en-US" err="1"/>
              <a:t>abre</a:t>
            </a:r>
            <a:r>
              <a:rPr lang="en-US"/>
              <a:t> o </a:t>
            </a:r>
            <a:r>
              <a:rPr lang="en-US" i="1"/>
              <a:t>Prompt de </a:t>
            </a:r>
            <a:r>
              <a:rPr lang="en-US" i="1" err="1"/>
              <a:t>Comando</a:t>
            </a:r>
            <a:r>
              <a:rPr lang="en-US"/>
              <a:t> e </a:t>
            </a:r>
            <a:r>
              <a:rPr lang="en-US" err="1"/>
              <a:t>digita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DC1C8B-C38A-40BB-217F-131D27AFA487}"/>
              </a:ext>
            </a:extLst>
          </p:cNvPr>
          <p:cNvSpPr txBox="1"/>
          <p:nvPr/>
        </p:nvSpPr>
        <p:spPr>
          <a:xfrm>
            <a:off x="2883519" y="4791235"/>
            <a:ext cx="23773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Se </a:t>
            </a:r>
            <a:r>
              <a:rPr lang="en-US" err="1"/>
              <a:t>aparecer</a:t>
            </a:r>
            <a:r>
              <a:rPr lang="en-US"/>
              <a:t> algo </a:t>
            </a:r>
            <a:r>
              <a:rPr lang="en-US" err="1"/>
              <a:t>como</a:t>
            </a:r>
            <a:r>
              <a:rPr lang="en-US"/>
              <a:t> Python 3.x.x, a </a:t>
            </a:r>
            <a:r>
              <a:rPr lang="en-US" err="1"/>
              <a:t>instalação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concluída</a:t>
            </a:r>
            <a:r>
              <a:rPr lang="en-US"/>
              <a:t> com </a:t>
            </a:r>
            <a:r>
              <a:rPr lang="en-US" err="1"/>
              <a:t>sucesso</a:t>
            </a:r>
            <a:r>
              <a:rPr lang="en-US"/>
              <a:t>.</a:t>
            </a:r>
            <a:endParaRPr lang="pt-PT"/>
          </a:p>
        </p:txBody>
      </p:sp>
      <p:pic>
        <p:nvPicPr>
          <p:cNvPr id="13" name="Imagem 12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8ACE137C-B098-11EF-124F-85A2A9DF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11" r="202" b="15574"/>
          <a:stretch>
            <a:fillRect/>
          </a:stretch>
        </p:blipFill>
        <p:spPr>
          <a:xfrm>
            <a:off x="5804632" y="4657461"/>
            <a:ext cx="3154868" cy="14802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6D121EF7-434C-0849-79A1-5B3FDB6B1575}"/>
              </a:ext>
            </a:extLst>
          </p:cNvPr>
          <p:cNvSpPr txBox="1"/>
          <p:nvPr/>
        </p:nvSpPr>
        <p:spPr>
          <a:xfrm>
            <a:off x="2595752" y="6771576"/>
            <a:ext cx="440266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3-Instalação no macOS</a:t>
            </a:r>
          </a:p>
          <a:p>
            <a:pPr marL="228600" indent="-228600">
              <a:buFont typeface=""/>
              <a:buChar char="•"/>
            </a:pPr>
            <a:r>
              <a:rPr lang="en-US"/>
              <a:t>Usa o </a:t>
            </a:r>
            <a:r>
              <a:rPr lang="en-US" i="1"/>
              <a:t>Homebrew</a:t>
            </a:r>
            <a:r>
              <a:rPr lang="en-US"/>
              <a:t> (se </a:t>
            </a:r>
            <a:r>
              <a:rPr lang="en-US" err="1"/>
              <a:t>tiver</a:t>
            </a:r>
            <a:r>
              <a:rPr lang="en-US"/>
              <a:t> </a:t>
            </a:r>
            <a:r>
              <a:rPr lang="en-US" err="1"/>
              <a:t>instalado</a:t>
            </a:r>
            <a:r>
              <a:rPr lang="en-US"/>
              <a:t>):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2" name="Imagem 11" descr="Uma imagem com texto, captura de ecrã, cartão de visita, Tipo de letra&#10;&#10;Os conteúdos gerados por IA poderão estar incorretos.">
            <a:extLst>
              <a:ext uri="{FF2B5EF4-FFF2-40B4-BE49-F238E27FC236}">
                <a16:creationId xmlns:a16="http://schemas.microsoft.com/office/drawing/2014/main" id="{CB48C134-6F02-4E8B-DC34-4AD5697F9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171" y="7698985"/>
            <a:ext cx="3038475" cy="1952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144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8E59-0EE7-2CA7-79B4-2AC33BA9F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52972D-7047-31AB-E7DB-5DBB787C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35ADB2C-3A46-7773-FE9C-40AFF85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716831-6393-65BD-1570-C12EE1C90181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13">
            <a:extLst>
              <a:ext uri="{FF2B5EF4-FFF2-40B4-BE49-F238E27FC236}">
                <a16:creationId xmlns:a16="http://schemas.microsoft.com/office/drawing/2014/main" id="{92A910B4-D122-6362-E367-60E118CAAE29}"/>
              </a:ext>
            </a:extLst>
          </p:cNvPr>
          <p:cNvSpPr txBox="1"/>
          <p:nvPr/>
        </p:nvSpPr>
        <p:spPr>
          <a:xfrm>
            <a:off x="1463982" y="1202965"/>
            <a:ext cx="577107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/>
              <a:t>4-Instalação no Linux (Ubuntu/Debian)</a:t>
            </a:r>
            <a:endParaRPr lang="pt-PT"/>
          </a:p>
          <a:p>
            <a:pPr marL="228600" indent="-228600" algn="just">
              <a:buFont typeface=""/>
              <a:buChar char="•"/>
            </a:pPr>
            <a:r>
              <a:rPr lang="en-US" err="1"/>
              <a:t>Normalmente</a:t>
            </a:r>
            <a:r>
              <a:rPr lang="en-US"/>
              <a:t> o Python 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</a:t>
            </a:r>
            <a:r>
              <a:rPr lang="en-US" err="1"/>
              <a:t>instalado</a:t>
            </a:r>
            <a:r>
              <a:rPr lang="en-US"/>
              <a:t>. Para </a:t>
            </a:r>
            <a:r>
              <a:rPr lang="en-US" err="1"/>
              <a:t>confirmar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Imagem 5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C35EEF99-E849-AEEE-1E7F-563FA869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4" t="17105" r="5111" b="15131"/>
          <a:stretch>
            <a:fillRect/>
          </a:stretch>
        </p:blipFill>
        <p:spPr>
          <a:xfrm>
            <a:off x="4952254" y="5231203"/>
            <a:ext cx="3639129" cy="17274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 descr="Uma imagem com texto, captura de ecrã, cartão de visita, Tipo de letra&#10;&#10;Os conteúdos gerados por IA poderão estar incorretos.">
            <a:extLst>
              <a:ext uri="{FF2B5EF4-FFF2-40B4-BE49-F238E27FC236}">
                <a16:creationId xmlns:a16="http://schemas.microsoft.com/office/drawing/2014/main" id="{A0875B20-AA78-1F49-2961-AE05A702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440" y="2342132"/>
            <a:ext cx="2790825" cy="20002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07698D-3306-CD12-0A83-F544D7102FF3}"/>
              </a:ext>
            </a:extLst>
          </p:cNvPr>
          <p:cNvSpPr txBox="1"/>
          <p:nvPr/>
        </p:nvSpPr>
        <p:spPr>
          <a:xfrm>
            <a:off x="2402457" y="4521680"/>
            <a:ext cx="3870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 não estiver instalado, usa:</a:t>
            </a:r>
          </a:p>
        </p:txBody>
      </p:sp>
    </p:spTree>
    <p:extLst>
      <p:ext uri="{BB962C8B-B14F-4D97-AF65-F5344CB8AC3E}">
        <p14:creationId xmlns:p14="http://schemas.microsoft.com/office/powerpoint/2010/main" val="184555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C5804-B19A-76DE-B384-9BA923C8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1DED7E4-69D0-837B-571D-41798845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AFDED00-055E-9409-7870-E85DF0BB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B2AD4AE-C297-FAA0-9481-C372A7EB1EAF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DB10C9-8C7E-4361-E80E-D958D145364B}"/>
              </a:ext>
            </a:extLst>
          </p:cNvPr>
          <p:cNvSpPr txBox="1"/>
          <p:nvPr/>
        </p:nvSpPr>
        <p:spPr>
          <a:xfrm>
            <a:off x="2160917" y="1462177"/>
            <a:ext cx="690975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err="1"/>
              <a:t>Uso</a:t>
            </a:r>
            <a:r>
              <a:rPr lang="en-US" sz="2800" b="1"/>
              <a:t> do IDLE, VS Code e </a:t>
            </a:r>
            <a:r>
              <a:rPr lang="en-US" sz="2800" b="1" err="1"/>
              <a:t>Jupyter</a:t>
            </a:r>
            <a:endParaRPr lang="pt-PT" err="1">
              <a:ea typeface="Calibri" panose="020F0502020204030204"/>
              <a:cs typeface="Calibri" panose="020F0502020204030204"/>
            </a:endParaRPr>
          </a:p>
          <a:p>
            <a:pPr algn="just"/>
            <a:endParaRPr lang="en-US" b="1"/>
          </a:p>
          <a:p>
            <a:pPr marL="228600" indent="-228600" algn="just">
              <a:buFont typeface=""/>
              <a:buAutoNum type="arabicPeriod"/>
            </a:pPr>
            <a:r>
              <a:rPr lang="en-US" b="1"/>
              <a:t>IDLE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285750" lvl="1" indent="-285750" algn="just">
              <a:buFont typeface="Arial"/>
              <a:buChar char="•"/>
            </a:pPr>
            <a:r>
              <a:rPr lang="en-US"/>
              <a:t>Vem </a:t>
            </a:r>
            <a:r>
              <a:rPr lang="en-US" err="1"/>
              <a:t>instalado</a:t>
            </a:r>
            <a:r>
              <a:rPr lang="en-US"/>
              <a:t> junto com o Python.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 algn="just">
              <a:buFont typeface="Arial"/>
              <a:buChar char="•"/>
            </a:pPr>
            <a:r>
              <a:rPr lang="en-US"/>
              <a:t> simples e </a:t>
            </a:r>
            <a:r>
              <a:rPr lang="en-US" err="1"/>
              <a:t>ótimo</a:t>
            </a:r>
            <a:r>
              <a:rPr lang="en-US"/>
              <a:t> para </a:t>
            </a:r>
            <a:r>
              <a:rPr lang="en-US" err="1"/>
              <a:t>iniciantes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lvl="1" indent="-285750" algn="just">
              <a:buFont typeface="Arial"/>
              <a:buChar char="•"/>
            </a:pPr>
            <a:r>
              <a:rPr lang="en-US"/>
              <a:t>Basta </a:t>
            </a:r>
            <a:r>
              <a:rPr lang="en-US" err="1"/>
              <a:t>procurar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“IDLE” no menu </a:t>
            </a:r>
            <a:r>
              <a:rPr lang="en-US" err="1"/>
              <a:t>iniciar</a:t>
            </a:r>
            <a:r>
              <a:rPr lang="en-US"/>
              <a:t> (Windows) </a:t>
            </a:r>
            <a:r>
              <a:rPr lang="en-US" err="1"/>
              <a:t>ou</a:t>
            </a:r>
            <a:r>
              <a:rPr lang="en-US"/>
              <a:t> terminal (Linux/macOS).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b="1"/>
              <a:t>Visual Studio Code (VS Code)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/>
              <a:t>Editor </a:t>
            </a:r>
            <a:r>
              <a:rPr lang="en-US" err="1"/>
              <a:t>leve</a:t>
            </a:r>
            <a:r>
              <a:rPr lang="en-US"/>
              <a:t> e </a:t>
            </a:r>
            <a:r>
              <a:rPr lang="en-US" err="1"/>
              <a:t>poderoso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/>
              <a:t>Download: https://code.visualstudio.com/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B6919F-DF5E-8D93-A370-02778D5232FA}"/>
              </a:ext>
            </a:extLst>
          </p:cNvPr>
          <p:cNvSpPr txBox="1"/>
          <p:nvPr/>
        </p:nvSpPr>
        <p:spPr>
          <a:xfrm>
            <a:off x="2160917" y="4883989"/>
            <a:ext cx="42326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3. </a:t>
            </a:r>
            <a:r>
              <a:rPr lang="en-US" b="1" err="1"/>
              <a:t>Jupyter</a:t>
            </a:r>
            <a:r>
              <a:rPr lang="en-US" b="1"/>
              <a:t> Notebook</a:t>
            </a:r>
          </a:p>
          <a:p>
            <a:pPr marL="228600" indent="-228600">
              <a:buFont typeface=""/>
              <a:buChar char="•"/>
            </a:pP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b="1"/>
              <a:t>Ciência de Dados e IA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err="1"/>
              <a:t>Instalação</a:t>
            </a:r>
            <a:r>
              <a:rPr lang="en-US"/>
              <a:t> (</a:t>
            </a:r>
            <a:r>
              <a:rPr lang="en-US" err="1"/>
              <a:t>após</a:t>
            </a:r>
            <a:r>
              <a:rPr lang="en-US"/>
              <a:t> 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ter</a:t>
            </a:r>
            <a:r>
              <a:rPr lang="en-US"/>
              <a:t> Python):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6" name="Imagem 5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85396613-AF5D-BE40-8180-A88BD298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042" y="6405562"/>
            <a:ext cx="3038475" cy="21240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66E1E38-EB1D-60A7-6EA6-C01E2E371671}"/>
              </a:ext>
            </a:extLst>
          </p:cNvPr>
          <p:cNvSpPr txBox="1"/>
          <p:nvPr/>
        </p:nvSpPr>
        <p:spPr>
          <a:xfrm>
            <a:off x="1959634" y="9352472"/>
            <a:ext cx="42326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Abre no </a:t>
            </a:r>
            <a:r>
              <a:rPr lang="en-US" err="1"/>
              <a:t>navegador</a:t>
            </a:r>
            <a:r>
              <a:rPr lang="en-US"/>
              <a:t> e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executar</a:t>
            </a:r>
            <a:r>
              <a:rPr lang="en-US"/>
              <a:t>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blocos</a:t>
            </a:r>
            <a:r>
              <a:rPr lang="en-US"/>
              <a:t> </a:t>
            </a:r>
            <a:r>
              <a:rPr lang="en-US" err="1"/>
              <a:t>interativos</a:t>
            </a:r>
            <a:r>
              <a:rPr lang="en-US"/>
              <a:t>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62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3242241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22A060-FF6F-B018-1FD6-C1878406517C}"/>
              </a:ext>
            </a:extLst>
          </p:cNvPr>
          <p:cNvSpPr txBox="1"/>
          <p:nvPr/>
        </p:nvSpPr>
        <p:spPr>
          <a:xfrm>
            <a:off x="2226733" y="1007533"/>
            <a:ext cx="5655732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 </a:t>
            </a:r>
            <a:r>
              <a:rPr lang="en-US" sz="2800" b="1"/>
              <a:t>Primeiro </a:t>
            </a:r>
            <a:r>
              <a:rPr lang="en-US" sz="2800" b="1" err="1"/>
              <a:t>Programa</a:t>
            </a:r>
            <a:r>
              <a:rPr lang="en-US" sz="2800" b="1"/>
              <a:t>: “Hello World”</a:t>
            </a:r>
            <a:endParaRPr lang="pt-PT" sz="2800">
              <a:ea typeface="Calibri" panose="020F0502020204030204"/>
              <a:cs typeface="Calibri" panose="020F0502020204030204"/>
            </a:endParaRPr>
          </a:p>
          <a:p>
            <a:pPr algn="just"/>
            <a:endParaRPr lang="en-US" b="1">
              <a:ea typeface="Calibri"/>
              <a:cs typeface="Calibri"/>
            </a:endParaRPr>
          </a:p>
          <a:p>
            <a:pPr algn="just"/>
            <a:r>
              <a:rPr lang="en-US"/>
              <a:t>Agora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o</a:t>
            </a:r>
            <a:r>
              <a:rPr lang="en-US"/>
              <a:t>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pronto, </a:t>
            </a:r>
            <a:r>
              <a:rPr lang="en-US" err="1"/>
              <a:t>vamos</a:t>
            </a:r>
            <a:r>
              <a:rPr lang="en-US"/>
              <a:t> </a:t>
            </a:r>
            <a:r>
              <a:rPr lang="en-US" err="1"/>
              <a:t>escrever</a:t>
            </a:r>
            <a:r>
              <a:rPr lang="en-US"/>
              <a:t> o </a:t>
            </a:r>
            <a:r>
              <a:rPr lang="en-US" err="1"/>
              <a:t>primeiro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 b="1"/>
              <a:t>No IDLE </a:t>
            </a:r>
            <a:r>
              <a:rPr lang="en-US" b="1" err="1"/>
              <a:t>ou</a:t>
            </a:r>
            <a:r>
              <a:rPr lang="en-US" b="1"/>
              <a:t> VS Code: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rtão de visita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FD4AB602-AE38-9E74-7783-00A0C373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6" y="3443287"/>
            <a:ext cx="3200400" cy="1952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40D709-D35A-ED0C-D9DA-7F9744B2394B}"/>
              </a:ext>
            </a:extLst>
          </p:cNvPr>
          <p:cNvSpPr txBox="1"/>
          <p:nvPr/>
        </p:nvSpPr>
        <p:spPr>
          <a:xfrm>
            <a:off x="2226734" y="5935134"/>
            <a:ext cx="3843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Ao </a:t>
            </a:r>
            <a:r>
              <a:rPr lang="en-US" err="1"/>
              <a:t>executar</a:t>
            </a:r>
            <a:r>
              <a:rPr lang="en-US"/>
              <a:t>, </a:t>
            </a:r>
            <a:r>
              <a:rPr lang="en-US" err="1"/>
              <a:t>deves</a:t>
            </a:r>
            <a:r>
              <a:rPr lang="en-US"/>
              <a:t> </a:t>
            </a:r>
            <a:r>
              <a:rPr lang="en-US" err="1"/>
              <a:t>ver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tela</a:t>
            </a:r>
            <a:r>
              <a:rPr lang="en-US"/>
              <a:t>:</a:t>
            </a:r>
            <a:endParaRPr lang="pt-PT"/>
          </a:p>
        </p:txBody>
      </p:sp>
      <p:pic>
        <p:nvPicPr>
          <p:cNvPr id="7" name="Imagem 6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35C5041C-B76D-2607-8638-DB1A661B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16" y="6406621"/>
            <a:ext cx="2476500" cy="1952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CBFC2C0-6993-6FD2-1F6F-AC7A944AA3F4}"/>
              </a:ext>
            </a:extLst>
          </p:cNvPr>
          <p:cNvSpPr txBox="1"/>
          <p:nvPr/>
        </p:nvSpPr>
        <p:spPr>
          <a:xfrm>
            <a:off x="2226734" y="8729133"/>
            <a:ext cx="4571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No </a:t>
            </a:r>
            <a:r>
              <a:rPr lang="en-US" b="1" err="1"/>
              <a:t>Jupyter</a:t>
            </a:r>
            <a:r>
              <a:rPr lang="en-US" b="1"/>
              <a:t> Notebook:</a:t>
            </a:r>
            <a:endParaRPr lang="pt-PT"/>
          </a:p>
          <a:p>
            <a:pPr algn="just"/>
            <a:r>
              <a:rPr lang="en-US"/>
              <a:t>Basta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célula</a:t>
            </a:r>
            <a:r>
              <a:rPr lang="en-US"/>
              <a:t> e </a:t>
            </a:r>
            <a:r>
              <a:rPr lang="en-US" err="1"/>
              <a:t>digitar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Imagem 8" descr="Uma imagem com texto, cartão de visita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1EA586A5-45A3-CEB7-5324-80818B80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9607021"/>
            <a:ext cx="3200400" cy="1952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851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3E38-9C3C-11C1-9331-AAA6BCD4A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89D8928-B8FC-E378-076A-CC6334AF87D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B2D700D-7210-A975-4AE3-A402B9E97C3C}"/>
              </a:ext>
            </a:extLst>
          </p:cNvPr>
          <p:cNvSpPr txBox="1"/>
          <p:nvPr/>
        </p:nvSpPr>
        <p:spPr>
          <a:xfrm>
            <a:off x="-5189" y="6106459"/>
            <a:ext cx="9865577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Fundamentos da Linguagem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277F28B4-1724-94BA-74E1-D3440604E344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BDB5A9-4C90-02E4-51E3-A673554DFA97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D7421B-70BB-8083-0F6A-8E3A8163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5B6F5287-B19F-30EC-B0DD-CA4F06D5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6" name="Retângulo: Canto Cortado 5">
            <a:extLst>
              <a:ext uri="{FF2B5EF4-FFF2-40B4-BE49-F238E27FC236}">
                <a16:creationId xmlns:a16="http://schemas.microsoft.com/office/drawing/2014/main" id="{B3D9BF66-F5E7-DA73-04E4-24C2A4E17E74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Neste capítulo, vamos aprender os conceitos básicos que são a base de qualquer programa em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: </a:t>
            </a:r>
            <a:r>
              <a:rPr lang="pt-PT" sz="2400" b="1">
                <a:ea typeface="+mn-lt"/>
                <a:cs typeface="+mn-lt"/>
              </a:rPr>
              <a:t>variáveis, tipos de dados, operadores e entrada/saída de informações</a:t>
            </a:r>
            <a:r>
              <a:rPr lang="pt-PT" sz="2400">
                <a:ea typeface="+mn-lt"/>
                <a:cs typeface="+mn-lt"/>
              </a:rPr>
              <a:t>.</a:t>
            </a:r>
            <a:endParaRPr lang="pt-PT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0358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1022171" y="834955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Variáveis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e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Tipos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de Dados</a:t>
            </a:r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AE3630A-B6E5-FD24-EE54-BB71FF4B724C}"/>
              </a:ext>
            </a:extLst>
          </p:cNvPr>
          <p:cNvSpPr txBox="1"/>
          <p:nvPr/>
        </p:nvSpPr>
        <p:spPr>
          <a:xfrm>
            <a:off x="1803400" y="2125134"/>
            <a:ext cx="49784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Uma </a:t>
            </a:r>
            <a:r>
              <a:rPr lang="en-US" b="1" err="1"/>
              <a:t>variável</a:t>
            </a:r>
            <a:r>
              <a:rPr lang="en-US"/>
              <a:t> é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“</a:t>
            </a:r>
            <a:r>
              <a:rPr lang="en-US" err="1"/>
              <a:t>caixa</a:t>
            </a:r>
            <a:r>
              <a:rPr lang="en-US"/>
              <a:t>” </a:t>
            </a:r>
            <a:r>
              <a:rPr lang="en-US" err="1"/>
              <a:t>onde</a:t>
            </a:r>
            <a:r>
              <a:rPr lang="en-US"/>
              <a:t> </a:t>
            </a:r>
            <a:r>
              <a:rPr lang="en-US" err="1"/>
              <a:t>guardamos</a:t>
            </a:r>
            <a:r>
              <a:rPr lang="en-US"/>
              <a:t> </a:t>
            </a:r>
            <a:r>
              <a:rPr lang="en-US" err="1"/>
              <a:t>informações</a:t>
            </a:r>
            <a:r>
              <a:rPr lang="en-US"/>
              <a:t>. Em Python,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precisamos</a:t>
            </a:r>
            <a:r>
              <a:rPr lang="en-US"/>
              <a:t> </a:t>
            </a:r>
            <a:r>
              <a:rPr lang="en-US" err="1"/>
              <a:t>declarar</a:t>
            </a:r>
            <a:r>
              <a:rPr lang="en-US"/>
              <a:t> o </a:t>
            </a:r>
            <a:r>
              <a:rPr lang="en-US" err="1"/>
              <a:t>tipo</a:t>
            </a:r>
            <a:r>
              <a:rPr lang="en-US"/>
              <a:t> de dado </a:t>
            </a:r>
            <a:r>
              <a:rPr lang="en-US" err="1"/>
              <a:t>manualmente</a:t>
            </a:r>
            <a:r>
              <a:rPr lang="en-US"/>
              <a:t>: </a:t>
            </a:r>
            <a:r>
              <a:rPr lang="en-US" err="1"/>
              <a:t>ele</a:t>
            </a:r>
            <a:r>
              <a:rPr lang="en-US"/>
              <a:t> é </a:t>
            </a:r>
            <a:r>
              <a:rPr lang="en-US" err="1"/>
              <a:t>reconhecido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.</a:t>
            </a:r>
            <a:endParaRPr lang="pt-PT"/>
          </a:p>
          <a:p>
            <a:pPr algn="just"/>
            <a:endParaRPr lang="en-US"/>
          </a:p>
          <a:p>
            <a:pPr algn="just"/>
            <a:r>
              <a:rPr lang="en-US" b="1" err="1"/>
              <a:t>Exemplos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B6B71065-2105-8378-352B-B4EA5BCE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07" y="4167945"/>
            <a:ext cx="5048250" cy="3895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4476D2-D065-EF81-6E84-BFE2CF5B1BCF}"/>
              </a:ext>
            </a:extLst>
          </p:cNvPr>
          <p:cNvSpPr txBox="1"/>
          <p:nvPr/>
        </p:nvSpPr>
        <p:spPr>
          <a:xfrm>
            <a:off x="2023533" y="8627533"/>
            <a:ext cx="5029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Principais</a:t>
            </a:r>
            <a:r>
              <a:rPr lang="en-US" b="1"/>
              <a:t> </a:t>
            </a:r>
            <a:r>
              <a:rPr lang="en-US" b="1" err="1"/>
              <a:t>tipos</a:t>
            </a:r>
            <a:r>
              <a:rPr lang="en-US" b="1"/>
              <a:t> de dados </a:t>
            </a:r>
            <a:r>
              <a:rPr lang="en-US" b="1" err="1"/>
              <a:t>em</a:t>
            </a:r>
            <a:r>
              <a:rPr lang="en-US" b="1"/>
              <a:t> Python: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/>
              <a:t>int</a:t>
            </a:r>
            <a:r>
              <a:rPr lang="en-US"/>
              <a:t> → </a:t>
            </a:r>
            <a:r>
              <a:rPr lang="en-US" err="1"/>
              <a:t>números</a:t>
            </a:r>
            <a:r>
              <a:rPr lang="en-US"/>
              <a:t> </a:t>
            </a:r>
            <a:r>
              <a:rPr lang="en-US" err="1"/>
              <a:t>inteiros</a:t>
            </a:r>
            <a:r>
              <a:rPr lang="en-US"/>
              <a:t> → 10, -5, 0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/>
              <a:t>float</a:t>
            </a:r>
            <a:r>
              <a:rPr lang="en-US"/>
              <a:t> → </a:t>
            </a:r>
            <a:r>
              <a:rPr lang="en-US" err="1"/>
              <a:t>números</a:t>
            </a:r>
            <a:r>
              <a:rPr lang="en-US"/>
              <a:t> </a:t>
            </a:r>
            <a:r>
              <a:rPr lang="en-US" err="1"/>
              <a:t>decimais</a:t>
            </a:r>
            <a:r>
              <a:rPr lang="en-US"/>
              <a:t> → 3.14, -2.5, 0.0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/>
              <a:t>str</a:t>
            </a:r>
            <a:r>
              <a:rPr lang="en-US"/>
              <a:t> → </a:t>
            </a:r>
            <a:r>
              <a:rPr lang="en-US" err="1"/>
              <a:t>textos</a:t>
            </a:r>
            <a:r>
              <a:rPr lang="en-US"/>
              <a:t> (strings) → "Olá", 'Python'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/>
              <a:t>bool</a:t>
            </a:r>
            <a:r>
              <a:rPr lang="en-US"/>
              <a:t> →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lógicos</a:t>
            </a:r>
            <a:r>
              <a:rPr lang="en-US"/>
              <a:t> → True, False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86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E4E905-8A01-6AA4-683C-925BDF73F412}"/>
              </a:ext>
            </a:extLst>
          </p:cNvPr>
          <p:cNvSpPr txBox="1"/>
          <p:nvPr/>
        </p:nvSpPr>
        <p:spPr>
          <a:xfrm>
            <a:off x="1854200" y="1210734"/>
            <a:ext cx="6366933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err="1"/>
              <a:t>Operadores</a:t>
            </a:r>
            <a:endParaRPr lang="pt-PT" sz="3200" err="1"/>
          </a:p>
          <a:p>
            <a:pPr algn="just"/>
            <a:endParaRPr lang="en-US" sz="2400" b="1"/>
          </a:p>
          <a:p>
            <a:pPr algn="just"/>
            <a:r>
              <a:rPr lang="en-US"/>
              <a:t>Python </a:t>
            </a:r>
            <a:r>
              <a:rPr lang="en-US" err="1"/>
              <a:t>possui</a:t>
            </a:r>
            <a:r>
              <a:rPr lang="en-US"/>
              <a:t> </a:t>
            </a:r>
            <a:r>
              <a:rPr lang="en-US" err="1"/>
              <a:t>operadores</a:t>
            </a:r>
            <a:r>
              <a:rPr lang="en-US"/>
              <a:t> para </a:t>
            </a: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cálculos</a:t>
            </a:r>
            <a:r>
              <a:rPr lang="en-US"/>
              <a:t> e </a:t>
            </a:r>
            <a:r>
              <a:rPr lang="en-US" err="1"/>
              <a:t>comparações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B103AB1-ECB2-A142-A0DD-001216F3D888}"/>
              </a:ext>
            </a:extLst>
          </p:cNvPr>
          <p:cNvSpPr txBox="1"/>
          <p:nvPr/>
        </p:nvSpPr>
        <p:spPr>
          <a:xfrm>
            <a:off x="1837267" y="30056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Operadores</a:t>
            </a:r>
            <a:r>
              <a:rPr lang="en-US" b="1"/>
              <a:t> </a:t>
            </a:r>
            <a:r>
              <a:rPr lang="en-US" b="1" err="1"/>
              <a:t>Aritméticos</a:t>
            </a:r>
            <a:endParaRPr lang="en-US" b="1" err="1">
              <a:ea typeface="Calibri"/>
              <a:cs typeface="Calibri"/>
            </a:endParaRPr>
          </a:p>
        </p:txBody>
      </p:sp>
      <p:pic>
        <p:nvPicPr>
          <p:cNvPr id="6" name="Imagem 5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21A0CF2B-3EA7-10A2-069B-88B5E3A3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91" y="3539595"/>
            <a:ext cx="4400550" cy="37242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937E66D-6209-CFDA-E8B3-6BB8015E2E1F}"/>
              </a:ext>
            </a:extLst>
          </p:cNvPr>
          <p:cNvSpPr txBox="1"/>
          <p:nvPr/>
        </p:nvSpPr>
        <p:spPr>
          <a:xfrm>
            <a:off x="1769534" y="7509934"/>
            <a:ext cx="7281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Operadores</a:t>
            </a:r>
            <a:r>
              <a:rPr lang="en-US" b="1"/>
              <a:t> </a:t>
            </a:r>
            <a:r>
              <a:rPr lang="en-US" b="1" err="1"/>
              <a:t>Relacionais</a:t>
            </a:r>
            <a:endParaRPr lang="en-US" b="1">
              <a:ea typeface="Calibri"/>
              <a:cs typeface="Calibri"/>
            </a:endParaRPr>
          </a:p>
          <a:p>
            <a:r>
              <a:rPr lang="en-US" err="1"/>
              <a:t>Usados</a:t>
            </a:r>
            <a:r>
              <a:rPr lang="en-US"/>
              <a:t> para </a:t>
            </a:r>
            <a:r>
              <a:rPr lang="en-US" err="1"/>
              <a:t>comparar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(</a:t>
            </a:r>
            <a:r>
              <a:rPr lang="en-US" err="1"/>
              <a:t>retornam</a:t>
            </a:r>
            <a:r>
              <a:rPr lang="en-US"/>
              <a:t> True </a:t>
            </a:r>
            <a:r>
              <a:rPr lang="en-US" err="1"/>
              <a:t>ou</a:t>
            </a:r>
            <a:r>
              <a:rPr lang="en-US"/>
              <a:t> False).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0" name="Imagem 9" descr="Uma imagem com texto, captura de ecrã&#10;&#10;Os conteúdos gerados por IA poderão estar incorretos.">
            <a:extLst>
              <a:ext uri="{FF2B5EF4-FFF2-40B4-BE49-F238E27FC236}">
                <a16:creationId xmlns:a16="http://schemas.microsoft.com/office/drawing/2014/main" id="{422CBB02-E9D5-EBDD-9A54-9958AB82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58" y="8321675"/>
            <a:ext cx="4476750" cy="3371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669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985C24-423E-8D0F-601B-05A0040A506D}"/>
              </a:ext>
            </a:extLst>
          </p:cNvPr>
          <p:cNvSpPr txBox="1"/>
          <p:nvPr/>
        </p:nvSpPr>
        <p:spPr>
          <a:xfrm>
            <a:off x="2040147" y="8985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Operadores</a:t>
            </a:r>
            <a:r>
              <a:rPr lang="en-US" b="1"/>
              <a:t> </a:t>
            </a:r>
            <a:r>
              <a:rPr lang="en-US" b="1" err="1"/>
              <a:t>Lógicos</a:t>
            </a:r>
            <a:endParaRPr lang="en-US" b="1" err="1"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DCF65B4F-0D58-5510-37A4-3E43AFD8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83" y="1620149"/>
            <a:ext cx="3762375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4AD239-8C96-1AD2-35C5-AFD3590E1EBA}"/>
              </a:ext>
            </a:extLst>
          </p:cNvPr>
          <p:cNvSpPr txBox="1"/>
          <p:nvPr/>
        </p:nvSpPr>
        <p:spPr>
          <a:xfrm>
            <a:off x="2040148" y="4843732"/>
            <a:ext cx="70305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Entrada e </a:t>
            </a:r>
            <a:r>
              <a:rPr lang="en-US" b="1" err="1"/>
              <a:t>Saída</a:t>
            </a:r>
            <a:r>
              <a:rPr lang="en-US" b="1"/>
              <a:t> de Dados</a:t>
            </a:r>
            <a:endParaRPr lang="pt-PT"/>
          </a:p>
          <a:p>
            <a:pPr algn="just"/>
            <a:r>
              <a:rPr lang="en-US"/>
              <a:t>Em Python, </a:t>
            </a:r>
            <a:r>
              <a:rPr lang="en-US" err="1"/>
              <a:t>usamos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/>
              <a:t>print() → para </a:t>
            </a:r>
            <a:r>
              <a:rPr lang="en-US" err="1"/>
              <a:t>mostrar</a:t>
            </a:r>
            <a:r>
              <a:rPr lang="en-US"/>
              <a:t> algo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tela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/>
              <a:t>input() → para </a:t>
            </a:r>
            <a:r>
              <a:rPr lang="en-US" err="1"/>
              <a:t>receber</a:t>
            </a:r>
            <a:r>
              <a:rPr lang="en-US"/>
              <a:t> dados do </a:t>
            </a:r>
            <a:r>
              <a:rPr lang="en-US" err="1"/>
              <a:t>usuário</a:t>
            </a:r>
            <a:r>
              <a:rPr lang="en-US"/>
              <a:t> (sempre </a:t>
            </a:r>
            <a:r>
              <a:rPr lang="en-US" err="1"/>
              <a:t>retorna</a:t>
            </a:r>
            <a:r>
              <a:rPr lang="en-US"/>
              <a:t> </a:t>
            </a:r>
            <a:r>
              <a:rPr lang="en-US" b="1"/>
              <a:t>string</a:t>
            </a:r>
            <a:r>
              <a:rPr lang="en-US"/>
              <a:t>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endParaRPr lang="en-US"/>
          </a:p>
          <a:p>
            <a:pPr algn="just"/>
            <a:r>
              <a:rPr lang="en-US" b="1" err="1"/>
              <a:t>Exemplos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40EE2831-3E0A-C588-7A9E-B9E55193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739" y="6808218"/>
            <a:ext cx="5048250" cy="3371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368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ADAE-5E88-FFA0-DC9E-83FAA50A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A953A11-934E-9F41-F55E-058C10589DF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7A62571-A512-AAB6-A10D-11A13D1F7B11}"/>
              </a:ext>
            </a:extLst>
          </p:cNvPr>
          <p:cNvSpPr txBox="1"/>
          <p:nvPr/>
        </p:nvSpPr>
        <p:spPr>
          <a:xfrm>
            <a:off x="-5189" y="6106459"/>
            <a:ext cx="9865577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Estruturas de Controle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F6B975BE-C6BB-953E-2CD4-9FA015B5CE50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05</a:t>
            </a:r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93AFEA3-EB3E-04BA-C6FB-4BA5979D2B6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F51346A-0A6F-C39D-CF1A-51AD9E7F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19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0D1970AF-87CF-D56A-7600-5217C63D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07B51C4C-E8DB-5657-DD6A-D9F045615999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Programar significa, em grande parte, tomar decisões e automatizar repetições. No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, usamos condições para decidir o que executar e laços de repetição para repetir instruções várias vezes.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162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6944" y="6936192"/>
            <a:ext cx="781664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000" b="1">
                <a:solidFill>
                  <a:schemeClr val="bg1"/>
                </a:solidFill>
                <a:ea typeface="+mn-lt"/>
                <a:cs typeface="+mn-lt"/>
              </a:rPr>
              <a:t>Prefácio/Introdução</a:t>
            </a:r>
            <a:endParaRPr lang="pt-PT" sz="600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1D2877E4-BF32-0D85-D53A-4D59ED88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20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1017367" y="713865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Condições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(</a:t>
            </a:r>
            <a:r>
              <a:rPr lang="en-US" sz="4000" b="1">
                <a:solidFill>
                  <a:srgbClr val="11FFFE"/>
                </a:solidFill>
                <a:latin typeface="Calibri"/>
                <a:ea typeface="+mn-lt"/>
                <a:cs typeface="+mn-lt"/>
              </a:rPr>
              <a:t>if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, </a:t>
            </a:r>
            <a:r>
              <a:rPr lang="en-US" sz="4000" b="1">
                <a:solidFill>
                  <a:srgbClr val="11FFFE"/>
                </a:solidFill>
                <a:latin typeface="Calibri"/>
                <a:ea typeface="+mn-lt"/>
                <a:cs typeface="+mn-lt"/>
              </a:rPr>
              <a:t>else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, </a:t>
            </a:r>
            <a:r>
              <a:rPr lang="en-US" sz="4000" b="1" err="1">
                <a:solidFill>
                  <a:srgbClr val="11FFFE"/>
                </a:solidFill>
                <a:latin typeface="Calibri"/>
                <a:ea typeface="+mn-lt"/>
                <a:cs typeface="+mn-lt"/>
              </a:rPr>
              <a:t>elif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)</a:t>
            </a:r>
            <a:endParaRPr lang="pt-PT" b="1"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F47255-03D6-EBDD-C99E-F0E5C86CF995}"/>
              </a:ext>
            </a:extLst>
          </p:cNvPr>
          <p:cNvSpPr txBox="1"/>
          <p:nvPr/>
        </p:nvSpPr>
        <p:spPr>
          <a:xfrm>
            <a:off x="1905000" y="1803400"/>
            <a:ext cx="67902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A </a:t>
            </a:r>
            <a:r>
              <a:rPr lang="en-US" err="1"/>
              <a:t>estrutura</a:t>
            </a:r>
            <a:r>
              <a:rPr lang="en-US"/>
              <a:t> </a:t>
            </a:r>
            <a:r>
              <a:rPr lang="en-US" err="1"/>
              <a:t>condicional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executar</a:t>
            </a:r>
            <a:r>
              <a:rPr lang="en-US"/>
              <a:t> </a:t>
            </a:r>
            <a:r>
              <a:rPr lang="en-US" b="1" err="1"/>
              <a:t>blocos</a:t>
            </a:r>
            <a:r>
              <a:rPr lang="en-US" b="1"/>
              <a:t> de </a:t>
            </a:r>
            <a:r>
              <a:rPr lang="en-US" b="1" err="1"/>
              <a:t>código</a:t>
            </a:r>
            <a:r>
              <a:rPr lang="en-US" b="1"/>
              <a:t> </a:t>
            </a:r>
            <a:r>
              <a:rPr lang="en-US" b="1" err="1"/>
              <a:t>diferentes</a:t>
            </a:r>
            <a:r>
              <a:rPr lang="en-US"/>
              <a:t> </a:t>
            </a:r>
            <a:r>
              <a:rPr lang="en-US" err="1"/>
              <a:t>dependendo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condição</a:t>
            </a:r>
            <a:r>
              <a:rPr lang="en-US"/>
              <a:t>.</a:t>
            </a:r>
            <a:endParaRPr lang="pt-PT"/>
          </a:p>
          <a:p>
            <a:pPr algn="just"/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 </a:t>
            </a:r>
            <a:r>
              <a:rPr lang="en-US" b="1" err="1"/>
              <a:t>básico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E582FD75-EC87-9912-1BB5-836267D5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54" y="3254375"/>
            <a:ext cx="4238625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A6793E-5528-9A8A-7805-E6E8CB70EBCD}"/>
              </a:ext>
            </a:extLst>
          </p:cNvPr>
          <p:cNvSpPr txBox="1"/>
          <p:nvPr/>
        </p:nvSpPr>
        <p:spPr>
          <a:xfrm>
            <a:off x="2040467" y="6375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Usando</a:t>
            </a:r>
            <a:r>
              <a:rPr lang="en-US" b="1"/>
              <a:t> </a:t>
            </a:r>
            <a:r>
              <a:rPr lang="en-US" b="1" err="1"/>
              <a:t>elif</a:t>
            </a:r>
            <a:r>
              <a:rPr lang="en-US" b="1"/>
              <a:t>:</a:t>
            </a: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B623D872-1A78-0834-79E7-5F4CD54F3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966" y="6746875"/>
            <a:ext cx="3276600" cy="3371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4E7785-4C73-A4C1-4C95-373158D63E61}"/>
              </a:ext>
            </a:extLst>
          </p:cNvPr>
          <p:cNvSpPr txBox="1"/>
          <p:nvPr/>
        </p:nvSpPr>
        <p:spPr>
          <a:xfrm>
            <a:off x="1566334" y="10456333"/>
            <a:ext cx="78401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Observação</a:t>
            </a:r>
            <a:r>
              <a:rPr lang="en-US" b="1"/>
              <a:t>:</a:t>
            </a:r>
            <a:r>
              <a:rPr lang="en-US"/>
              <a:t> O Python </a:t>
            </a:r>
            <a:r>
              <a:rPr lang="en-US" err="1"/>
              <a:t>usa</a:t>
            </a:r>
            <a:r>
              <a:rPr lang="en-US"/>
              <a:t> </a:t>
            </a:r>
            <a:r>
              <a:rPr lang="en-US" err="1"/>
              <a:t>indentação</a:t>
            </a:r>
            <a:r>
              <a:rPr lang="en-US"/>
              <a:t> (</a:t>
            </a:r>
            <a:r>
              <a:rPr lang="en-US" err="1"/>
              <a:t>espaços</a:t>
            </a:r>
            <a:r>
              <a:rPr lang="en-US"/>
              <a:t> no </a:t>
            </a:r>
            <a:r>
              <a:rPr lang="en-US" err="1"/>
              <a:t>início</a:t>
            </a:r>
            <a:r>
              <a:rPr lang="en-US"/>
              <a:t> da </a:t>
            </a:r>
            <a:r>
              <a:rPr lang="en-US" err="1"/>
              <a:t>linha</a:t>
            </a:r>
            <a:r>
              <a:rPr lang="en-US"/>
              <a:t>) para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blocos</a:t>
            </a:r>
            <a:r>
              <a:rPr lang="en-US"/>
              <a:t> de </a:t>
            </a:r>
            <a:r>
              <a:rPr lang="en-US" err="1"/>
              <a:t>código</a:t>
            </a:r>
            <a:r>
              <a:rPr lang="en-US"/>
              <a:t>. </a:t>
            </a:r>
            <a:r>
              <a:rPr lang="en-US" err="1"/>
              <a:t>Normalmente</a:t>
            </a:r>
            <a:r>
              <a:rPr lang="en-US"/>
              <a:t>,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b="1"/>
              <a:t>4 </a:t>
            </a:r>
            <a:r>
              <a:rPr lang="en-US" b="1" err="1"/>
              <a:t>espaços</a:t>
            </a:r>
            <a:r>
              <a:rPr lang="en-US"/>
              <a:t>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22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21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7C8F73F-C329-CD8B-31DD-64B90988CB68}"/>
              </a:ext>
            </a:extLst>
          </p:cNvPr>
          <p:cNvSpPr txBox="1"/>
          <p:nvPr/>
        </p:nvSpPr>
        <p:spPr>
          <a:xfrm>
            <a:off x="1939505" y="657046"/>
            <a:ext cx="572218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Laços</a:t>
            </a:r>
            <a:r>
              <a:rPr lang="en-US" b="1"/>
              <a:t> de </a:t>
            </a:r>
            <a:r>
              <a:rPr lang="en-US" b="1" err="1"/>
              <a:t>Repetição</a:t>
            </a:r>
            <a:endParaRPr lang="pt-PT" err="1"/>
          </a:p>
          <a:p>
            <a:pPr algn="just"/>
            <a:endParaRPr lang="en-US" b="1"/>
          </a:p>
          <a:p>
            <a:pPr algn="just"/>
            <a:r>
              <a:rPr lang="en-US" b="1"/>
              <a:t>for – </a:t>
            </a:r>
            <a:r>
              <a:rPr lang="en-US" b="1" err="1"/>
              <a:t>repetição</a:t>
            </a:r>
            <a:r>
              <a:rPr lang="en-US" b="1"/>
              <a:t> </a:t>
            </a:r>
            <a:r>
              <a:rPr lang="en-US" b="1" err="1"/>
              <a:t>sobre</a:t>
            </a:r>
            <a:r>
              <a:rPr lang="en-US" b="1"/>
              <a:t> </a:t>
            </a:r>
            <a:r>
              <a:rPr lang="en-US" b="1" err="1"/>
              <a:t>sequências</a:t>
            </a:r>
            <a:endParaRPr lang="en-US" b="1" err="1">
              <a:ea typeface="Calibri" panose="020F0502020204030204"/>
              <a:cs typeface="Calibri" panose="020F0502020204030204"/>
            </a:endParaRPr>
          </a:p>
          <a:p>
            <a:pPr algn="just"/>
            <a:endParaRPr lang="en-US" b="1"/>
          </a:p>
          <a:p>
            <a:pPr algn="just"/>
            <a:r>
              <a:rPr lang="en-US"/>
              <a:t>O for é </a:t>
            </a: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sabemos</a:t>
            </a:r>
            <a:r>
              <a:rPr lang="en-US"/>
              <a:t> </a:t>
            </a:r>
            <a:r>
              <a:rPr lang="en-US" b="1" err="1"/>
              <a:t>quantas</a:t>
            </a:r>
            <a:r>
              <a:rPr lang="en-US" b="1"/>
              <a:t> </a:t>
            </a:r>
            <a:r>
              <a:rPr lang="en-US" b="1" err="1"/>
              <a:t>vezes</a:t>
            </a:r>
            <a:r>
              <a:rPr lang="en-US"/>
              <a:t> </a:t>
            </a:r>
            <a:r>
              <a:rPr lang="en-US" err="1"/>
              <a:t>queremos</a:t>
            </a:r>
            <a:r>
              <a:rPr lang="en-US"/>
              <a:t> </a:t>
            </a:r>
            <a:r>
              <a:rPr lang="en-US" err="1"/>
              <a:t>repetir</a:t>
            </a:r>
            <a:r>
              <a:rPr lang="en-US"/>
              <a:t> algo.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rtão de visita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C007CB6B-6BDF-3172-9362-3F8C2802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7" y="2591340"/>
            <a:ext cx="4324350" cy="23050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ED0EDE3-3780-B879-C23F-5A28CCB25050}"/>
              </a:ext>
            </a:extLst>
          </p:cNvPr>
          <p:cNvSpPr txBox="1"/>
          <p:nvPr/>
        </p:nvSpPr>
        <p:spPr>
          <a:xfrm>
            <a:off x="2120661" y="52261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Outro </a:t>
            </a:r>
            <a:r>
              <a:rPr lang="en-US" b="1" err="1"/>
              <a:t>exemplo</a:t>
            </a:r>
            <a:r>
              <a:rPr lang="en-US" b="1"/>
              <a:t>:</a:t>
            </a: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87967A5F-0B31-6020-9710-F45AA690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5" y="5786527"/>
            <a:ext cx="4476750" cy="2476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50FBA1-E5C5-256E-F88A-24A62CA7DBCE}"/>
              </a:ext>
            </a:extLst>
          </p:cNvPr>
          <p:cNvSpPr txBox="1"/>
          <p:nvPr/>
        </p:nvSpPr>
        <p:spPr>
          <a:xfrm>
            <a:off x="1939506" y="8446698"/>
            <a:ext cx="5198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while – </a:t>
            </a:r>
            <a:r>
              <a:rPr lang="en-US" b="1" err="1"/>
              <a:t>repetição</a:t>
            </a:r>
            <a:r>
              <a:rPr lang="en-US" b="1"/>
              <a:t> com </a:t>
            </a:r>
            <a:r>
              <a:rPr lang="en-US" b="1" err="1"/>
              <a:t>condição</a:t>
            </a:r>
            <a:endParaRPr lang="pt-PT" err="1"/>
          </a:p>
          <a:p>
            <a:pPr algn="just"/>
            <a:r>
              <a:rPr lang="en-US"/>
              <a:t>O while </a:t>
            </a:r>
            <a:r>
              <a:rPr lang="en-US" err="1"/>
              <a:t>repete</a:t>
            </a:r>
            <a:r>
              <a:rPr lang="en-US"/>
              <a:t> </a:t>
            </a:r>
            <a:r>
              <a:rPr lang="en-US" b="1" err="1"/>
              <a:t>enquanto</a:t>
            </a:r>
            <a:r>
              <a:rPr lang="en-US"/>
              <a:t> a </a:t>
            </a:r>
            <a:r>
              <a:rPr lang="en-US" err="1"/>
              <a:t>condição</a:t>
            </a:r>
            <a:r>
              <a:rPr lang="en-US"/>
              <a:t> for </a:t>
            </a:r>
            <a:r>
              <a:rPr lang="en-US" err="1"/>
              <a:t>verdadeira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Imagem 8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DBD49A2A-3AE7-B4A9-6F13-62D06D00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80" y="9198365"/>
            <a:ext cx="4000500" cy="2657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3CD189-22A2-923C-B3CE-0E4219AD6D60}"/>
              </a:ext>
            </a:extLst>
          </p:cNvPr>
          <p:cNvSpPr txBox="1"/>
          <p:nvPr/>
        </p:nvSpPr>
        <p:spPr>
          <a:xfrm>
            <a:off x="5039264" y="101978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⚠️ </a:t>
            </a:r>
            <a:r>
              <a:rPr lang="en-US" err="1"/>
              <a:t>Atenção</a:t>
            </a:r>
            <a:r>
              <a:rPr lang="en-US"/>
              <a:t>: </a:t>
            </a:r>
            <a:r>
              <a:rPr lang="en-US" err="1"/>
              <a:t>cuidado</a:t>
            </a:r>
            <a:r>
              <a:rPr lang="en-US"/>
              <a:t> para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criar</a:t>
            </a:r>
            <a:r>
              <a:rPr lang="en-US"/>
              <a:t> loops </a:t>
            </a:r>
            <a:r>
              <a:rPr lang="en-US" err="1"/>
              <a:t>infinitos</a:t>
            </a:r>
            <a:r>
              <a:rPr lang="en-US"/>
              <a:t> (</a:t>
            </a:r>
            <a:r>
              <a:rPr lang="en-US" err="1"/>
              <a:t>quando</a:t>
            </a:r>
            <a:r>
              <a:rPr lang="en-US"/>
              <a:t> a </a:t>
            </a:r>
            <a:r>
              <a:rPr lang="en-US" err="1"/>
              <a:t>condição</a:t>
            </a:r>
            <a:r>
              <a:rPr lang="en-US"/>
              <a:t> </a:t>
            </a:r>
            <a:r>
              <a:rPr lang="en-US" err="1"/>
              <a:t>nunca</a:t>
            </a:r>
            <a:r>
              <a:rPr lang="en-US"/>
              <a:t> </a:t>
            </a:r>
            <a:r>
              <a:rPr lang="en-US" err="1"/>
              <a:t>fica</a:t>
            </a:r>
            <a:r>
              <a:rPr lang="en-US"/>
              <a:t> falsa).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326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22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64A4C4-ABE8-9490-7E0C-11E9273BE763}"/>
              </a:ext>
            </a:extLst>
          </p:cNvPr>
          <p:cNvSpPr txBox="1"/>
          <p:nvPr/>
        </p:nvSpPr>
        <p:spPr>
          <a:xfrm>
            <a:off x="2040467" y="516467"/>
            <a:ext cx="3894666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/>
              <a:t>Exemplos</a:t>
            </a:r>
            <a:r>
              <a:rPr lang="en-US" sz="2800" b="1"/>
              <a:t> </a:t>
            </a:r>
            <a:r>
              <a:rPr lang="en-US" sz="2800" b="1" err="1"/>
              <a:t>Práticos</a:t>
            </a:r>
            <a:endParaRPr lang="pt-PT" sz="2800" b="1">
              <a:ea typeface="Calibri" panose="020F0502020204030204"/>
              <a:cs typeface="Calibri" panose="020F0502020204030204"/>
            </a:endParaRPr>
          </a:p>
          <a:p>
            <a:pPr algn="ctr"/>
            <a:endParaRPr lang="en-US" sz="2800" b="1">
              <a:ea typeface="Calibri"/>
              <a:cs typeface="Calibri"/>
            </a:endParaRPr>
          </a:p>
          <a:p>
            <a:endParaRPr lang="en-US" b="1"/>
          </a:p>
          <a:p>
            <a:pPr algn="just"/>
            <a:r>
              <a:rPr lang="en-US" b="1"/>
              <a:t>✅ </a:t>
            </a:r>
            <a:r>
              <a:rPr lang="en-US" b="1" err="1"/>
              <a:t>Exemplo</a:t>
            </a:r>
            <a:r>
              <a:rPr lang="en-US" b="1"/>
              <a:t> 1: </a:t>
            </a:r>
            <a:r>
              <a:rPr lang="en-US" b="1" err="1"/>
              <a:t>Verificação</a:t>
            </a:r>
            <a:r>
              <a:rPr lang="en-US" b="1"/>
              <a:t> de </a:t>
            </a:r>
            <a:r>
              <a:rPr lang="en-US" b="1" err="1"/>
              <a:t>senha</a:t>
            </a:r>
            <a:endParaRPr lang="en-US" b="1" err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45ACFE60-0B25-1FBC-8F65-ADDE9554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0" y="2180696"/>
            <a:ext cx="4076700" cy="3190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7FA8BFB-234C-EE7A-EADA-CDBDC648B8E8}"/>
              </a:ext>
            </a:extLst>
          </p:cNvPr>
          <p:cNvSpPr txBox="1"/>
          <p:nvPr/>
        </p:nvSpPr>
        <p:spPr>
          <a:xfrm>
            <a:off x="1955800" y="5799667"/>
            <a:ext cx="36237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✅ </a:t>
            </a:r>
            <a:r>
              <a:rPr lang="en-US" b="1" err="1"/>
              <a:t>Exemplo</a:t>
            </a:r>
            <a:r>
              <a:rPr lang="en-US" b="1"/>
              <a:t> 2: </a:t>
            </a:r>
            <a:r>
              <a:rPr lang="en-US" b="1" err="1"/>
              <a:t>Tabuada</a:t>
            </a:r>
            <a:r>
              <a:rPr lang="en-US" b="1"/>
              <a:t> com for</a:t>
            </a: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8A1777DE-A695-3F28-B0DB-D98E24099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6878108"/>
            <a:ext cx="4800600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3227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23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Uma imagem com texto, captura de ecrã,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C7FEC4CE-AECF-564C-B348-30A306A8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2344738"/>
            <a:ext cx="6514041" cy="60293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60EED70-CF72-9A50-F65F-FC060E01C8C2}"/>
              </a:ext>
            </a:extLst>
          </p:cNvPr>
          <p:cNvSpPr txBox="1"/>
          <p:nvPr/>
        </p:nvSpPr>
        <p:spPr>
          <a:xfrm>
            <a:off x="2396066" y="1295400"/>
            <a:ext cx="4368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✅ Exemplo 3: Menu interativo com while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245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CDC1-65A4-5517-0BD7-04D740A7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4E19445-48F1-D6D9-096C-6F899D3EE68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87091CE-7CA4-FFB8-F2C2-9CB82BE1D67C}"/>
              </a:ext>
            </a:extLst>
          </p:cNvPr>
          <p:cNvSpPr txBox="1"/>
          <p:nvPr/>
        </p:nvSpPr>
        <p:spPr>
          <a:xfrm>
            <a:off x="-89856" y="6631392"/>
            <a:ext cx="986557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Funções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2D00604B-4B1E-1C56-3120-3EA264953A24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829CE0-75A9-57A0-16C4-45B9A3E2386F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7510C5E-5A64-0254-984C-D4748FD5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24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275A03CD-275F-0CCD-938B-F9C5FFED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841DFD9F-66F1-606F-F9BD-4266BAB176D8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Programar significa, em grande parte, tomar decisões e automatizar repetições. No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, usamos condições para decidir o que executar e laços de repetição para repetir instruções várias vezes.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6247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25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1563777" y="752894"/>
            <a:ext cx="59435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ea typeface="+mn-lt"/>
                <a:cs typeface="+mn-lt"/>
              </a:rPr>
              <a:t>Definição</a:t>
            </a:r>
            <a:r>
              <a:rPr lang="en-US" sz="4000" b="1">
                <a:ea typeface="+mn-lt"/>
                <a:cs typeface="+mn-lt"/>
              </a:rPr>
              <a:t> e </a:t>
            </a:r>
            <a:r>
              <a:rPr lang="en-US" sz="4000" b="1" err="1">
                <a:ea typeface="+mn-lt"/>
                <a:cs typeface="+mn-lt"/>
              </a:rPr>
              <a:t>Uso</a:t>
            </a:r>
            <a:endParaRPr lang="pt-PT" b="1" err="1"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990BFAB-3682-F90A-59DC-254E8CC8C066}"/>
              </a:ext>
            </a:extLst>
          </p:cNvPr>
          <p:cNvSpPr txBox="1"/>
          <p:nvPr/>
        </p:nvSpPr>
        <p:spPr>
          <a:xfrm>
            <a:off x="1701800" y="1752600"/>
            <a:ext cx="6485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Em Python,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função</a:t>
            </a:r>
            <a:r>
              <a:rPr lang="en-US"/>
              <a:t> é </a:t>
            </a:r>
            <a:r>
              <a:rPr lang="en-US" err="1"/>
              <a:t>definida</a:t>
            </a:r>
            <a:r>
              <a:rPr lang="en-US"/>
              <a:t> com a </a:t>
            </a:r>
            <a:r>
              <a:rPr lang="en-US" err="1"/>
              <a:t>palavra-chave</a:t>
            </a:r>
            <a:r>
              <a:rPr lang="en-US"/>
              <a:t> def.</a:t>
            </a:r>
            <a:endParaRPr lang="pt-PT"/>
          </a:p>
          <a:p>
            <a:pPr algn="just"/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 simples: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FD93658E-8D23-90E9-F796-D57B7048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2526242"/>
            <a:ext cx="5048250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CFD799-9E93-9FD7-C450-9FC696FEA6F4}"/>
              </a:ext>
            </a:extLst>
          </p:cNvPr>
          <p:cNvSpPr txBox="1"/>
          <p:nvPr/>
        </p:nvSpPr>
        <p:spPr>
          <a:xfrm>
            <a:off x="2040467" y="60875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Saída:</a:t>
            </a:r>
          </a:p>
        </p:txBody>
      </p:sp>
      <p:pic>
        <p:nvPicPr>
          <p:cNvPr id="7" name="Imagem 6" descr="Uma imagem com texto, captura de ecrã, cartão de visita, Tipo de letra&#10;&#10;Os conteúdos gerados por IA poderão estar incorretos.">
            <a:extLst>
              <a:ext uri="{FF2B5EF4-FFF2-40B4-BE49-F238E27FC236}">
                <a16:creationId xmlns:a16="http://schemas.microsoft.com/office/drawing/2014/main" id="{E0206D41-4D48-0393-3F9E-1401B4D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6691842"/>
            <a:ext cx="4000500" cy="2228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048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26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892B50-1A96-56E6-CF58-B27172336BC7}"/>
              </a:ext>
            </a:extLst>
          </p:cNvPr>
          <p:cNvSpPr txBox="1"/>
          <p:nvPr/>
        </p:nvSpPr>
        <p:spPr>
          <a:xfrm>
            <a:off x="651933" y="889000"/>
            <a:ext cx="828039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err="1"/>
              <a:t>Parâmetros</a:t>
            </a:r>
            <a:r>
              <a:rPr lang="en-US" sz="3200" b="1"/>
              <a:t> e </a:t>
            </a:r>
            <a:r>
              <a:rPr lang="en-US" sz="3200" b="1" err="1"/>
              <a:t>Retorno</a:t>
            </a:r>
            <a:endParaRPr lang="pt-PT" sz="3200" err="1"/>
          </a:p>
          <a:p>
            <a:pPr algn="just"/>
            <a:endParaRPr lang="en-US" b="1"/>
          </a:p>
          <a:p>
            <a:pPr algn="just"/>
            <a:r>
              <a:rPr lang="en-US" err="1"/>
              <a:t>Funções</a:t>
            </a:r>
            <a:r>
              <a:rPr lang="en-US"/>
              <a:t> </a:t>
            </a:r>
            <a:r>
              <a:rPr lang="en-US" err="1"/>
              <a:t>podem</a:t>
            </a:r>
            <a:r>
              <a:rPr lang="en-US"/>
              <a:t> </a:t>
            </a:r>
            <a:r>
              <a:rPr lang="en-US" err="1"/>
              <a:t>receber</a:t>
            </a:r>
            <a:r>
              <a:rPr lang="en-US"/>
              <a:t> </a:t>
            </a:r>
            <a:r>
              <a:rPr lang="en-US" b="1" err="1"/>
              <a:t>parâmetros</a:t>
            </a:r>
            <a:r>
              <a:rPr lang="en-US"/>
              <a:t> (</a:t>
            </a:r>
            <a:r>
              <a:rPr lang="en-US" err="1"/>
              <a:t>informações</a:t>
            </a:r>
            <a:r>
              <a:rPr lang="en-US"/>
              <a:t> de entrada) e </a:t>
            </a:r>
            <a:r>
              <a:rPr lang="en-US" err="1"/>
              <a:t>podem</a:t>
            </a:r>
            <a:r>
              <a:rPr lang="en-US"/>
              <a:t>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b="1" err="1"/>
              <a:t>retornar</a:t>
            </a:r>
            <a:r>
              <a:rPr lang="en-US" b="1"/>
              <a:t> </a:t>
            </a:r>
            <a:r>
              <a:rPr lang="en-US" b="1" err="1"/>
              <a:t>valores</a:t>
            </a:r>
            <a:r>
              <a:rPr lang="en-US"/>
              <a:t> de </a:t>
            </a:r>
            <a:r>
              <a:rPr lang="en-US" err="1"/>
              <a:t>saída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 com </a:t>
            </a:r>
            <a:r>
              <a:rPr lang="en-US" b="1" err="1"/>
              <a:t>parâmetros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93E61B8B-A157-2AAC-C7C0-072CB614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1" y="3254375"/>
            <a:ext cx="4962525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A290BC0-3F37-D17C-FCDB-5E69AD5E5582}"/>
              </a:ext>
            </a:extLst>
          </p:cNvPr>
          <p:cNvSpPr txBox="1"/>
          <p:nvPr/>
        </p:nvSpPr>
        <p:spPr>
          <a:xfrm>
            <a:off x="881418" y="63951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Exemplo</a:t>
            </a:r>
            <a:r>
              <a:rPr lang="en-US" b="1"/>
              <a:t> com </a:t>
            </a:r>
            <a:r>
              <a:rPr lang="en-US" b="1" err="1"/>
              <a:t>retorno</a:t>
            </a:r>
            <a:r>
              <a:rPr lang="en-US" b="1"/>
              <a:t>:</a:t>
            </a:r>
          </a:p>
        </p:txBody>
      </p:sp>
      <p:pic>
        <p:nvPicPr>
          <p:cNvPr id="7" name="Imagem 6" descr="Uma imagem com texto, captura de ecrã, cartão de visita, Tipo de letra&#10;&#10;Os conteúdos gerados por IA poderão estar incorretos.">
            <a:extLst>
              <a:ext uri="{FF2B5EF4-FFF2-40B4-BE49-F238E27FC236}">
                <a16:creationId xmlns:a16="http://schemas.microsoft.com/office/drawing/2014/main" id="{911A838B-383E-A2D8-942D-6421AB69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78" y="7172751"/>
            <a:ext cx="4800600" cy="3009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729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27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49CDC1-1D4C-2C3B-21B0-CD2C8591B462}"/>
              </a:ext>
            </a:extLst>
          </p:cNvPr>
          <p:cNvSpPr txBox="1"/>
          <p:nvPr/>
        </p:nvSpPr>
        <p:spPr>
          <a:xfrm>
            <a:off x="2040467" y="702733"/>
            <a:ext cx="621453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err="1"/>
              <a:t>Funções</a:t>
            </a:r>
            <a:r>
              <a:rPr lang="en-US" sz="2000" b="1"/>
              <a:t> </a:t>
            </a:r>
            <a:r>
              <a:rPr lang="en-US" sz="2000" b="1" err="1"/>
              <a:t>Nativas</a:t>
            </a:r>
            <a:r>
              <a:rPr lang="en-US" sz="2000" b="1"/>
              <a:t> vs </a:t>
            </a:r>
            <a:r>
              <a:rPr lang="en-US" sz="2000" b="1" err="1"/>
              <a:t>Funções</a:t>
            </a:r>
            <a:r>
              <a:rPr lang="en-US" sz="2000" b="1"/>
              <a:t> </a:t>
            </a:r>
            <a:r>
              <a:rPr lang="en-US" sz="2000" b="1" err="1"/>
              <a:t>Criadas</a:t>
            </a:r>
            <a:r>
              <a:rPr lang="en-US" sz="2000" b="1"/>
              <a:t> </a:t>
            </a:r>
            <a:r>
              <a:rPr lang="en-US" sz="2000" b="1" err="1"/>
              <a:t>pelo</a:t>
            </a:r>
            <a:r>
              <a:rPr lang="en-US" sz="2000" b="1"/>
              <a:t> </a:t>
            </a:r>
            <a:r>
              <a:rPr lang="en-US" sz="2000" b="1" err="1"/>
              <a:t>Usuário</a:t>
            </a:r>
            <a:endParaRPr lang="en-US" sz="2000" b="1" err="1">
              <a:ea typeface="Calibri"/>
              <a:cs typeface="Calibri"/>
            </a:endParaRPr>
          </a:p>
          <a:p>
            <a:pPr algn="just"/>
            <a:endParaRPr lang="en-US" b="1"/>
          </a:p>
          <a:p>
            <a:pPr algn="just"/>
            <a:r>
              <a:rPr lang="en-US"/>
              <a:t>✅ </a:t>
            </a:r>
            <a:r>
              <a:rPr lang="en-US" err="1"/>
              <a:t>Funções</a:t>
            </a:r>
            <a:r>
              <a:rPr lang="en-US"/>
              <a:t> </a:t>
            </a:r>
            <a:r>
              <a:rPr lang="en-US" err="1"/>
              <a:t>nativas</a:t>
            </a:r>
            <a:r>
              <a:rPr lang="en-US"/>
              <a:t> (</a:t>
            </a:r>
            <a:r>
              <a:rPr lang="en-US" err="1"/>
              <a:t>já</a:t>
            </a:r>
            <a:r>
              <a:rPr lang="en-US"/>
              <a:t> </a:t>
            </a:r>
            <a:r>
              <a:rPr lang="en-US" err="1"/>
              <a:t>vêm</a:t>
            </a:r>
            <a:r>
              <a:rPr lang="en-US"/>
              <a:t> no Python)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DA52755D-F360-CB13-C49B-12AA96D1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22" y="1962150"/>
            <a:ext cx="5362575" cy="2476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368EB44-8CF6-DD0A-1B82-2C12CC950E6D}"/>
              </a:ext>
            </a:extLst>
          </p:cNvPr>
          <p:cNvSpPr txBox="1"/>
          <p:nvPr/>
        </p:nvSpPr>
        <p:spPr>
          <a:xfrm>
            <a:off x="2043752" y="4755108"/>
            <a:ext cx="67715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✅ </a:t>
            </a:r>
            <a:r>
              <a:rPr lang="en-US" b="1" err="1"/>
              <a:t>Funções</a:t>
            </a:r>
            <a:r>
              <a:rPr lang="en-US" b="1"/>
              <a:t> </a:t>
            </a:r>
            <a:r>
              <a:rPr lang="en-US" b="1" err="1"/>
              <a:t>criadas</a:t>
            </a:r>
            <a:r>
              <a:rPr lang="en-US" b="1"/>
              <a:t> </a:t>
            </a:r>
            <a:r>
              <a:rPr lang="en-US" b="1" err="1"/>
              <a:t>pelo</a:t>
            </a:r>
            <a:r>
              <a:rPr lang="en-US" b="1"/>
              <a:t> </a:t>
            </a:r>
            <a:r>
              <a:rPr lang="en-US" b="1" err="1"/>
              <a:t>usuário</a:t>
            </a:r>
            <a:endParaRPr lang="pt-PT" err="1"/>
          </a:p>
          <a:p>
            <a:pPr algn="just"/>
            <a:r>
              <a:rPr lang="en-US"/>
              <a:t>Podemos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funções</a:t>
            </a:r>
            <a:r>
              <a:rPr lang="en-US"/>
              <a:t> </a:t>
            </a:r>
            <a:r>
              <a:rPr lang="en-US" err="1"/>
              <a:t>personalizadas</a:t>
            </a:r>
            <a:r>
              <a:rPr lang="en-US"/>
              <a:t> para </a:t>
            </a:r>
            <a:r>
              <a:rPr lang="en-US" err="1"/>
              <a:t>qualquer</a:t>
            </a:r>
            <a:r>
              <a:rPr lang="en-US"/>
              <a:t> </a:t>
            </a:r>
            <a:r>
              <a:rPr lang="en-US" err="1"/>
              <a:t>necessidade</a:t>
            </a:r>
            <a:r>
              <a:rPr lang="en-US"/>
              <a:t>: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9C10F84B-1839-C5CE-0B59-C6311F92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89" y="5697016"/>
            <a:ext cx="3438525" cy="3190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F58970-C278-9B82-754E-A991EB639D3B}"/>
              </a:ext>
            </a:extLst>
          </p:cNvPr>
          <p:cNvSpPr txBox="1"/>
          <p:nvPr/>
        </p:nvSpPr>
        <p:spPr>
          <a:xfrm>
            <a:off x="2043752" y="87038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Saída:</a:t>
            </a:r>
          </a:p>
        </p:txBody>
      </p:sp>
      <p:pic>
        <p:nvPicPr>
          <p:cNvPr id="9" name="Imagem 8" descr="Uma imagem com texto, captura de ecrã, design&#10;&#10;Os conteúdos gerados por IA poderão estar incorretos.">
            <a:extLst>
              <a:ext uri="{FF2B5EF4-FFF2-40B4-BE49-F238E27FC236}">
                <a16:creationId xmlns:a16="http://schemas.microsoft.com/office/drawing/2014/main" id="{2A80C34A-570F-A398-B38F-AC1E1B04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560" y="9248207"/>
            <a:ext cx="1732982" cy="21549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404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03E1-4CF6-7729-CCA8-9A046876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B372037-F5E8-6F69-F8B4-486490A17BC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DFB3229-D221-4AFD-D963-E716A1B15285}"/>
              </a:ext>
            </a:extLst>
          </p:cNvPr>
          <p:cNvSpPr txBox="1"/>
          <p:nvPr/>
        </p:nvSpPr>
        <p:spPr>
          <a:xfrm>
            <a:off x="282677" y="6106459"/>
            <a:ext cx="912051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Estruturas de Dados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90357BB1-0BB4-4C1D-E3DD-712BEB2589DF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4C86CAA-B9FE-B5D8-8D75-5C34699221B3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B0BD3AB-081D-FB0E-446D-F63EECA7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28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8EE77123-C6E3-8380-76C6-A6E0E47D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9975C5FB-5E85-D5C6-3CA6-288910EB22D8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Em programação, muitas vezes precisamos guardar e organizar vários valores. Em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, temos quatro principais estruturas de dados </a:t>
            </a:r>
            <a:r>
              <a:rPr lang="pt-PT" sz="2400" b="1">
                <a:ea typeface="+mn-lt"/>
                <a:cs typeface="+mn-lt"/>
              </a:rPr>
              <a:t>integradas</a:t>
            </a:r>
            <a:r>
              <a:rPr lang="pt-PT" sz="2400">
                <a:ea typeface="+mn-lt"/>
                <a:cs typeface="+mn-lt"/>
              </a:rPr>
              <a:t>: </a:t>
            </a:r>
            <a:r>
              <a:rPr lang="pt-PT" sz="2400" b="1">
                <a:ea typeface="+mn-lt"/>
                <a:cs typeface="+mn-lt"/>
              </a:rPr>
              <a:t>listas, tuplas, dicionários e conjuntos</a:t>
            </a:r>
            <a:r>
              <a:rPr lang="pt-PT" sz="240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0832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29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87A4C2-1F37-751F-E153-821B3D3EC892}"/>
              </a:ext>
            </a:extLst>
          </p:cNvPr>
          <p:cNvSpPr txBox="1"/>
          <p:nvPr/>
        </p:nvSpPr>
        <p:spPr>
          <a:xfrm>
            <a:off x="1786467" y="584200"/>
            <a:ext cx="5791200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800" b="1" err="1"/>
              <a:t>Listas</a:t>
            </a:r>
            <a:endParaRPr lang="pt-PT" sz="2800" err="1"/>
          </a:p>
          <a:p>
            <a:pPr algn="just"/>
            <a:endParaRPr lang="en-US" sz="2800" b="1"/>
          </a:p>
          <a:p>
            <a:pPr marL="228600" indent="-228600" algn="just">
              <a:buFont typeface=""/>
              <a:buChar char="•"/>
            </a:pPr>
            <a:r>
              <a:rPr lang="en-US"/>
              <a:t>São </a:t>
            </a:r>
            <a:r>
              <a:rPr lang="en-US" err="1"/>
              <a:t>coleções</a:t>
            </a:r>
            <a:r>
              <a:rPr lang="en-US"/>
              <a:t> </a:t>
            </a:r>
            <a:r>
              <a:rPr lang="en-US" b="1" err="1"/>
              <a:t>mutáveis</a:t>
            </a:r>
            <a:r>
              <a:rPr lang="en-US"/>
              <a:t> (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alteradas</a:t>
            </a:r>
            <a:r>
              <a:rPr lang="en-US"/>
              <a:t>).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Permitem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repetidos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Usam</a:t>
            </a:r>
            <a:r>
              <a:rPr lang="en-US"/>
              <a:t> </a:t>
            </a:r>
            <a:r>
              <a:rPr lang="en-US" err="1"/>
              <a:t>colchetes</a:t>
            </a:r>
            <a:r>
              <a:rPr lang="en-US"/>
              <a:t> [].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, ecrã&#10;&#10;Os conteúdos gerados por IA poderão estar incorretos.">
            <a:extLst>
              <a:ext uri="{FF2B5EF4-FFF2-40B4-BE49-F238E27FC236}">
                <a16:creationId xmlns:a16="http://schemas.microsoft.com/office/drawing/2014/main" id="{8E5F300E-1E52-07FD-BD8F-A36E6753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54" y="2936875"/>
            <a:ext cx="5610225" cy="3371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48B004-6F8A-FA5D-CC30-DD71C5A2DA0A}"/>
              </a:ext>
            </a:extLst>
          </p:cNvPr>
          <p:cNvSpPr txBox="1"/>
          <p:nvPr/>
        </p:nvSpPr>
        <p:spPr>
          <a:xfrm>
            <a:off x="1788994" y="6777251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/>
              <a:t>Tuplas</a:t>
            </a:r>
          </a:p>
          <a:p>
            <a:endParaRPr lang="en-US" b="1"/>
          </a:p>
          <a:p>
            <a:pPr marL="228600" indent="-228600">
              <a:buFont typeface=""/>
              <a:buChar char="•"/>
            </a:pPr>
            <a:r>
              <a:rPr lang="en-US"/>
              <a:t>São </a:t>
            </a:r>
            <a:r>
              <a:rPr lang="en-US" b="1" err="1"/>
              <a:t>imutáveis</a:t>
            </a:r>
            <a:r>
              <a:rPr lang="en-US"/>
              <a:t> (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alteradas</a:t>
            </a:r>
            <a:r>
              <a:rPr lang="en-US"/>
              <a:t>).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err="1"/>
              <a:t>Usam</a:t>
            </a:r>
            <a:r>
              <a:rPr lang="en-US"/>
              <a:t> </a:t>
            </a:r>
            <a:r>
              <a:rPr lang="en-US" err="1"/>
              <a:t>parênteses</a:t>
            </a:r>
            <a:r>
              <a:rPr lang="en-US"/>
              <a:t> ().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/>
              <a:t>Exemplo</a:t>
            </a:r>
            <a:r>
              <a:rPr lang="en-US" b="1"/>
              <a:t>: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83804C98-6DD5-6176-DAA8-DC60E48A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956" y="9004893"/>
            <a:ext cx="6572250" cy="26574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44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B343EDE-FD21-C14D-7FB0-BC7CD478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C91156D-C8A7-60BE-8F9D-51A33A7E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 descr="Uma imagem com texto, captura de ecrã, roxo, violeta&#10;&#10;Os conteúdos gerados por IA poderão estar incorretos.">
            <a:extLst>
              <a:ext uri="{FF2B5EF4-FFF2-40B4-BE49-F238E27FC236}">
                <a16:creationId xmlns:a16="http://schemas.microsoft.com/office/drawing/2014/main" id="{DE4D402F-72D5-DD5F-2A24-CC82C831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11" r="47458" b="157"/>
          <a:stretch>
            <a:fillRect/>
          </a:stretch>
        </p:blipFill>
        <p:spPr>
          <a:xfrm>
            <a:off x="234" y="0"/>
            <a:ext cx="2647159" cy="128015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88084A-AFC0-DA89-EA5A-616AE9AFC59D}"/>
              </a:ext>
            </a:extLst>
          </p:cNvPr>
          <p:cNvSpPr txBox="1"/>
          <p:nvPr/>
        </p:nvSpPr>
        <p:spPr>
          <a:xfrm>
            <a:off x="2986177" y="2448464"/>
            <a:ext cx="59435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 Meu </a:t>
            </a:r>
            <a:r>
              <a:rPr lang="en-US" err="1"/>
              <a:t>nome</a:t>
            </a:r>
            <a:r>
              <a:rPr lang="en-US"/>
              <a:t> é </a:t>
            </a:r>
            <a:r>
              <a:rPr lang="en-US" b="1"/>
              <a:t>Israel Cristo Manuel </a:t>
            </a:r>
            <a:r>
              <a:rPr lang="en-US" b="1" err="1"/>
              <a:t>Cassute</a:t>
            </a:r>
            <a:r>
              <a:rPr lang="en-US"/>
              <a:t> e sou </a:t>
            </a:r>
            <a:r>
              <a:rPr lang="en-US" err="1"/>
              <a:t>apaixonado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tecnologia</a:t>
            </a:r>
            <a:r>
              <a:rPr lang="en-US"/>
              <a:t>, </a:t>
            </a:r>
            <a:r>
              <a:rPr lang="en-US" err="1"/>
              <a:t>programação</a:t>
            </a:r>
            <a:r>
              <a:rPr lang="en-US"/>
              <a:t> e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poder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o</a:t>
            </a:r>
            <a:r>
              <a:rPr lang="en-US"/>
              <a:t>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de </a:t>
            </a:r>
            <a:r>
              <a:rPr lang="en-US" err="1"/>
              <a:t>transformar</a:t>
            </a:r>
            <a:r>
              <a:rPr lang="en-US"/>
              <a:t> </a:t>
            </a:r>
            <a:r>
              <a:rPr lang="en-US" err="1"/>
              <a:t>realidades</a:t>
            </a:r>
            <a:r>
              <a:rPr lang="en-US"/>
              <a:t>. Ao </a:t>
            </a:r>
            <a:r>
              <a:rPr lang="en-US" err="1"/>
              <a:t>longo</a:t>
            </a:r>
            <a:r>
              <a:rPr lang="en-US"/>
              <a:t> da </a:t>
            </a:r>
            <a:r>
              <a:rPr lang="en-US" err="1"/>
              <a:t>minha</a:t>
            </a:r>
            <a:r>
              <a:rPr lang="en-US"/>
              <a:t> jornada </a:t>
            </a:r>
            <a:r>
              <a:rPr lang="en-US" err="1"/>
              <a:t>académica</a:t>
            </a:r>
            <a:r>
              <a:rPr lang="en-US"/>
              <a:t> e </a:t>
            </a:r>
            <a:r>
              <a:rPr lang="en-US" err="1"/>
              <a:t>pessoal</a:t>
            </a:r>
            <a:r>
              <a:rPr lang="en-US"/>
              <a:t>, </a:t>
            </a:r>
            <a:r>
              <a:rPr lang="en-US" err="1"/>
              <a:t>percebi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aprender</a:t>
            </a:r>
            <a:r>
              <a:rPr lang="en-US"/>
              <a:t> </a:t>
            </a:r>
            <a:r>
              <a:rPr lang="en-US" err="1"/>
              <a:t>linguagens</a:t>
            </a:r>
            <a:r>
              <a:rPr lang="en-US"/>
              <a:t> de </a:t>
            </a:r>
            <a:r>
              <a:rPr lang="en-US" err="1"/>
              <a:t>programação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é </a:t>
            </a:r>
            <a:r>
              <a:rPr lang="en-US" err="1"/>
              <a:t>apenas</a:t>
            </a:r>
            <a:r>
              <a:rPr lang="en-US"/>
              <a:t> um </a:t>
            </a:r>
            <a:r>
              <a:rPr lang="en-US" err="1"/>
              <a:t>requisito</a:t>
            </a:r>
            <a:r>
              <a:rPr lang="en-US"/>
              <a:t> </a:t>
            </a:r>
            <a:r>
              <a:rPr lang="en-US" err="1"/>
              <a:t>técnico</a:t>
            </a:r>
            <a:r>
              <a:rPr lang="en-US"/>
              <a:t>, mas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forma de </a:t>
            </a:r>
            <a:r>
              <a:rPr lang="en-US" err="1"/>
              <a:t>pensar</a:t>
            </a:r>
            <a:r>
              <a:rPr lang="en-US"/>
              <a:t> de </a:t>
            </a:r>
            <a:r>
              <a:rPr lang="en-US" err="1"/>
              <a:t>maneira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lógica</a:t>
            </a:r>
            <a:r>
              <a:rPr lang="en-US"/>
              <a:t> e </a:t>
            </a:r>
            <a:r>
              <a:rPr lang="en-US" err="1"/>
              <a:t>criativa</a:t>
            </a:r>
            <a:r>
              <a:rPr lang="en-US"/>
              <a:t> </a:t>
            </a:r>
            <a:r>
              <a:rPr lang="en-US" err="1"/>
              <a:t>diante</a:t>
            </a:r>
            <a:r>
              <a:rPr lang="en-US"/>
              <a:t> dos </a:t>
            </a:r>
            <a:r>
              <a:rPr lang="en-US" err="1"/>
              <a:t>desafios</a:t>
            </a:r>
            <a:r>
              <a:rPr lang="en-US"/>
              <a:t> do </a:t>
            </a:r>
            <a:r>
              <a:rPr lang="en-US" err="1"/>
              <a:t>mundo</a:t>
            </a:r>
            <a:r>
              <a:rPr lang="en-US"/>
              <a:t> </a:t>
            </a:r>
            <a:r>
              <a:rPr lang="en-US" err="1"/>
              <a:t>moderno</a:t>
            </a:r>
            <a:r>
              <a:rPr lang="en-US"/>
              <a:t>.</a:t>
            </a:r>
            <a:endParaRPr lang="pt-PT"/>
          </a:p>
          <a:p>
            <a:pPr algn="just"/>
            <a:endParaRPr lang="en-US">
              <a:ea typeface="Calibri"/>
              <a:cs typeface="Calibri"/>
            </a:endParaRPr>
          </a:p>
          <a:p>
            <a:pPr algn="just"/>
            <a:endParaRPr lang="en-US">
              <a:ea typeface="Calibri"/>
              <a:cs typeface="Calibri"/>
            </a:endParaRPr>
          </a:p>
          <a:p>
            <a:pPr algn="just"/>
            <a:endParaRPr lang="en-US"/>
          </a:p>
          <a:p>
            <a:pPr algn="just"/>
            <a:r>
              <a:rPr lang="en-US"/>
              <a:t> Com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ebook</a:t>
            </a:r>
            <a:r>
              <a:rPr lang="en-US"/>
              <a:t>, </a:t>
            </a:r>
            <a:r>
              <a:rPr lang="en-US" err="1"/>
              <a:t>intitulado</a:t>
            </a:r>
            <a:r>
              <a:rPr lang="en-US"/>
              <a:t> </a:t>
            </a:r>
            <a:r>
              <a:rPr lang="en-US" i="1"/>
              <a:t>“La </a:t>
            </a:r>
            <a:r>
              <a:rPr lang="en-US" i="1" err="1"/>
              <a:t>Croba</a:t>
            </a:r>
            <a:r>
              <a:rPr lang="en-US" i="1"/>
              <a:t>”</a:t>
            </a:r>
            <a:r>
              <a:rPr lang="en-US"/>
              <a:t>, </a:t>
            </a:r>
            <a:r>
              <a:rPr lang="en-US" err="1"/>
              <a:t>quero</a:t>
            </a:r>
            <a:r>
              <a:rPr lang="en-US"/>
              <a:t> </a:t>
            </a:r>
            <a:r>
              <a:rPr lang="en-US" err="1"/>
              <a:t>partilhar</a:t>
            </a:r>
            <a:r>
              <a:rPr lang="en-US"/>
              <a:t> </a:t>
            </a:r>
            <a:r>
              <a:rPr lang="en-US" err="1"/>
              <a:t>contigo</a:t>
            </a:r>
            <a:r>
              <a:rPr lang="en-US"/>
              <a:t> </a:t>
            </a:r>
            <a:r>
              <a:rPr lang="en-US" err="1"/>
              <a:t>aquilo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aprendi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 </a:t>
            </a:r>
            <a:r>
              <a:rPr lang="en-US" err="1"/>
              <a:t>linguagem</a:t>
            </a:r>
            <a:r>
              <a:rPr lang="en-US"/>
              <a:t> Python, </a:t>
            </a:r>
            <a:r>
              <a:rPr lang="en-US" err="1"/>
              <a:t>ajudando-te</a:t>
            </a:r>
            <a:r>
              <a:rPr lang="en-US"/>
              <a:t> a </a:t>
            </a:r>
            <a:r>
              <a:rPr lang="en-US" err="1"/>
              <a:t>dar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primeiros</a:t>
            </a:r>
            <a:r>
              <a:rPr lang="en-US"/>
              <a:t> </a:t>
            </a:r>
            <a:r>
              <a:rPr lang="en-US" err="1"/>
              <a:t>passos</a:t>
            </a:r>
            <a:r>
              <a:rPr lang="en-US"/>
              <a:t> de forma simples, </a:t>
            </a:r>
            <a:r>
              <a:rPr lang="en-US" err="1"/>
              <a:t>objetiva</a:t>
            </a:r>
            <a:r>
              <a:rPr lang="en-US"/>
              <a:t> e </a:t>
            </a:r>
            <a:r>
              <a:rPr lang="en-US" err="1"/>
              <a:t>prática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CA8793-CCA2-B0A7-890D-CD31D48F0959}"/>
              </a:ext>
            </a:extLst>
          </p:cNvPr>
          <p:cNvSpPr txBox="1"/>
          <p:nvPr/>
        </p:nvSpPr>
        <p:spPr>
          <a:xfrm>
            <a:off x="3298411" y="890116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</a:rPr>
              <a:t>Apresentação</a:t>
            </a:r>
            <a:r>
              <a:rPr lang="en-US" sz="4000" b="1">
                <a:solidFill>
                  <a:srgbClr val="11FFFE"/>
                </a:solidFill>
              </a:rPr>
              <a:t> do </a:t>
            </a:r>
            <a:r>
              <a:rPr lang="en-US" sz="4000" b="1" err="1">
                <a:solidFill>
                  <a:srgbClr val="11FFFE"/>
                </a:solidFill>
              </a:rPr>
              <a:t>autor</a:t>
            </a:r>
            <a:endParaRPr lang="en-US" sz="4000" b="1" err="1">
              <a:solidFill>
                <a:srgbClr val="11FFFE"/>
              </a:solidFill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001912-A0AD-88EE-32C0-37B01754C20C}"/>
              </a:ext>
            </a:extLst>
          </p:cNvPr>
          <p:cNvSpPr/>
          <p:nvPr/>
        </p:nvSpPr>
        <p:spPr>
          <a:xfrm rot="5400000">
            <a:off x="3479308" y="63354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051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30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B0692B-865B-4CA2-5691-B14A499A4829}"/>
              </a:ext>
            </a:extLst>
          </p:cNvPr>
          <p:cNvSpPr txBox="1"/>
          <p:nvPr/>
        </p:nvSpPr>
        <p:spPr>
          <a:xfrm>
            <a:off x="5760578" y="738460"/>
            <a:ext cx="274320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Dicionários</a:t>
            </a:r>
          </a:p>
          <a:p>
            <a:endParaRPr lang="en-US" b="1"/>
          </a:p>
          <a:p>
            <a:pPr marL="228600" indent="-228600">
              <a:buFont typeface=""/>
              <a:buChar char="•"/>
            </a:pPr>
            <a:r>
              <a:rPr lang="en-US" err="1"/>
              <a:t>Estruturas</a:t>
            </a:r>
            <a:r>
              <a:rPr lang="en-US"/>
              <a:t> </a:t>
            </a:r>
            <a:r>
              <a:rPr lang="en-US" b="1" err="1"/>
              <a:t>chave</a:t>
            </a:r>
            <a:r>
              <a:rPr lang="en-US" b="1"/>
              <a:t> → valor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err="1"/>
              <a:t>Usam</a:t>
            </a:r>
            <a:r>
              <a:rPr lang="en-US"/>
              <a:t> </a:t>
            </a:r>
            <a:r>
              <a:rPr lang="en-US" err="1"/>
              <a:t>chaves</a:t>
            </a:r>
            <a:r>
              <a:rPr lang="en-US"/>
              <a:t> {}.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endParaRPr lang="en-US"/>
          </a:p>
          <a:p>
            <a:r>
              <a:rPr lang="en-US" b="1" err="1"/>
              <a:t>Exemplo</a:t>
            </a:r>
            <a:r>
              <a:rPr lang="en-US" b="1"/>
              <a:t>: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ecrã&#10;&#10;Os conteúdos gerados por IA poderão estar incorretos.">
            <a:extLst>
              <a:ext uri="{FF2B5EF4-FFF2-40B4-BE49-F238E27FC236}">
                <a16:creationId xmlns:a16="http://schemas.microsoft.com/office/drawing/2014/main" id="{05ED9A92-C96A-724F-A499-5EA3CB40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3" y="2399940"/>
            <a:ext cx="5200650" cy="35433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FCD616-7E39-42E9-B009-AF264548AA9E}"/>
              </a:ext>
            </a:extLst>
          </p:cNvPr>
          <p:cNvSpPr txBox="1"/>
          <p:nvPr/>
        </p:nvSpPr>
        <p:spPr>
          <a:xfrm>
            <a:off x="5767032" y="6095147"/>
            <a:ext cx="32385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Conjuntos (Sets)</a:t>
            </a:r>
            <a:endParaRPr lang="pt-PT"/>
          </a:p>
          <a:p>
            <a:pPr algn="just"/>
            <a:endParaRPr lang="en-US" b="1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Coleções</a:t>
            </a:r>
            <a:r>
              <a:rPr lang="en-US"/>
              <a:t> </a:t>
            </a:r>
            <a:r>
              <a:rPr lang="en-US" b="1" err="1"/>
              <a:t>não</a:t>
            </a:r>
            <a:r>
              <a:rPr lang="en-US" b="1"/>
              <a:t> </a:t>
            </a:r>
            <a:r>
              <a:rPr lang="en-US" b="1" err="1"/>
              <a:t>ordenadas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permitem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</a:t>
            </a:r>
            <a:r>
              <a:rPr lang="en-US" err="1"/>
              <a:t>repetidos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err="1"/>
              <a:t>Usam</a:t>
            </a:r>
            <a:r>
              <a:rPr lang="en-US"/>
              <a:t> {} mas </a:t>
            </a:r>
            <a:r>
              <a:rPr lang="en-US" err="1"/>
              <a:t>sem</a:t>
            </a:r>
            <a:r>
              <a:rPr lang="en-US"/>
              <a:t> pares </a:t>
            </a:r>
            <a:r>
              <a:rPr lang="en-US" err="1"/>
              <a:t>chave</a:t>
            </a:r>
            <a:r>
              <a:rPr lang="en-US"/>
              <a:t>/valor.</a:t>
            </a:r>
            <a:endParaRPr lang="en-US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endParaRPr lang="en-US">
              <a:ea typeface="Calibri"/>
              <a:cs typeface="Calibri"/>
            </a:endParaRPr>
          </a:p>
          <a:p>
            <a:pPr algn="just"/>
            <a:r>
              <a:rPr lang="en-US" b="1" err="1"/>
              <a:t>Exemplo</a:t>
            </a:r>
            <a:r>
              <a:rPr lang="en-US" b="1"/>
              <a:t>: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8" name="Imagem 7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B79230E8-7B48-AD4F-F702-D42ABBE6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8458200"/>
            <a:ext cx="5448300" cy="3009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8351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31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DC37FD-E807-11C2-59B8-CFD5BB9456EC}"/>
              </a:ext>
            </a:extLst>
          </p:cNvPr>
          <p:cNvSpPr txBox="1"/>
          <p:nvPr/>
        </p:nvSpPr>
        <p:spPr>
          <a:xfrm>
            <a:off x="2040147" y="677174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Métodos</a:t>
            </a:r>
            <a:r>
              <a:rPr lang="en-US" sz="2400" b="1"/>
              <a:t> </a:t>
            </a:r>
            <a:r>
              <a:rPr lang="en-US" sz="2400" b="1" err="1"/>
              <a:t>Úteis</a:t>
            </a:r>
          </a:p>
          <a:p>
            <a:endParaRPr lang="en-US" b="1"/>
          </a:p>
          <a:p>
            <a:r>
              <a:rPr lang="en-US" err="1"/>
              <a:t>Listas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66A88D2E-A1A0-2AC5-8275-F988135A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14" y="1666875"/>
            <a:ext cx="3352800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15751B-5D40-2514-01BF-D9BF7F7B3334}"/>
              </a:ext>
            </a:extLst>
          </p:cNvPr>
          <p:cNvSpPr txBox="1"/>
          <p:nvPr/>
        </p:nvSpPr>
        <p:spPr>
          <a:xfrm>
            <a:off x="1809750" y="4838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Dicionários</a:t>
            </a:r>
          </a:p>
        </p:txBody>
      </p:sp>
      <p:pic>
        <p:nvPicPr>
          <p:cNvPr id="7" name="Imagem 6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D5791118-461E-C2CF-BD35-6A38BF9C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8" y="5467350"/>
            <a:ext cx="5686425" cy="2476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C54665-7242-861E-D5D5-C225024DB04B}"/>
              </a:ext>
            </a:extLst>
          </p:cNvPr>
          <p:cNvSpPr txBox="1"/>
          <p:nvPr/>
        </p:nvSpPr>
        <p:spPr>
          <a:xfrm>
            <a:off x="1885950" y="8343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Conjuntos</a:t>
            </a:r>
          </a:p>
        </p:txBody>
      </p:sp>
      <p:pic>
        <p:nvPicPr>
          <p:cNvPr id="9" name="Imagem 8" descr="Uma imagem com texto, captura de ecrã, Tipo de letra, ecrã&#10;&#10;Os conteúdos gerados por IA poderão estar incorretos.">
            <a:extLst>
              <a:ext uri="{FF2B5EF4-FFF2-40B4-BE49-F238E27FC236}">
                <a16:creationId xmlns:a16="http://schemas.microsoft.com/office/drawing/2014/main" id="{8154F51C-2AFB-F827-9720-ED399F60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8715375"/>
            <a:ext cx="4800600" cy="28384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706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32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305DAD8-355C-2F29-6EF1-34D8957FED6C}"/>
              </a:ext>
            </a:extLst>
          </p:cNvPr>
          <p:cNvSpPr txBox="1"/>
          <p:nvPr/>
        </p:nvSpPr>
        <p:spPr>
          <a:xfrm>
            <a:off x="2954866" y="872067"/>
            <a:ext cx="448733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Exemplos</a:t>
            </a:r>
            <a:r>
              <a:rPr lang="en-US" sz="2400" b="1"/>
              <a:t> </a:t>
            </a:r>
            <a:r>
              <a:rPr lang="en-US" sz="2400" b="1" err="1"/>
              <a:t>Práticos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✅ </a:t>
            </a:r>
            <a:r>
              <a:rPr lang="en-US" err="1"/>
              <a:t>Exemplo</a:t>
            </a:r>
            <a:r>
              <a:rPr lang="en-US"/>
              <a:t> 1: Lista de </a:t>
            </a:r>
            <a:r>
              <a:rPr lang="en-US" err="1"/>
              <a:t>compras</a:t>
            </a:r>
            <a:endParaRPr lang="en-US" err="1"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Tipo de letra, cartão de visita&#10;&#10;Os conteúdos gerados por IA poderão estar incorretos.">
            <a:extLst>
              <a:ext uri="{FF2B5EF4-FFF2-40B4-BE49-F238E27FC236}">
                <a16:creationId xmlns:a16="http://schemas.microsoft.com/office/drawing/2014/main" id="{0F17B860-DEF6-0A48-8E1B-569E0D7C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180696"/>
            <a:ext cx="4238625" cy="3190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53A19D-EAC2-F7D3-0A32-9EA840FCB4DF}"/>
              </a:ext>
            </a:extLst>
          </p:cNvPr>
          <p:cNvSpPr txBox="1"/>
          <p:nvPr/>
        </p:nvSpPr>
        <p:spPr>
          <a:xfrm>
            <a:off x="2952750" y="6038850"/>
            <a:ext cx="5505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✅ </a:t>
            </a:r>
            <a:r>
              <a:rPr lang="en-US" err="1"/>
              <a:t>Exemplo</a:t>
            </a:r>
            <a:r>
              <a:rPr lang="en-US"/>
              <a:t> 2: </a:t>
            </a:r>
            <a:r>
              <a:rPr lang="en-US" err="1"/>
              <a:t>Contagem</a:t>
            </a:r>
            <a:r>
              <a:rPr lang="en-US"/>
              <a:t> de </a:t>
            </a:r>
            <a:r>
              <a:rPr lang="en-US" err="1"/>
              <a:t>palavras</a:t>
            </a:r>
            <a:r>
              <a:rPr lang="en-US"/>
              <a:t> (</a:t>
            </a:r>
            <a:r>
              <a:rPr lang="en-US" err="1"/>
              <a:t>dicionário</a:t>
            </a:r>
            <a:r>
              <a:rPr lang="en-US"/>
              <a:t>) </a:t>
            </a:r>
          </a:p>
        </p:txBody>
      </p:sp>
      <p:pic>
        <p:nvPicPr>
          <p:cNvPr id="7" name="Imagem 6" descr="Uma imagem com texto, captura de ecrã,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45F14E32-A301-08D5-14B6-146BC7A9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629400"/>
            <a:ext cx="6248400" cy="35433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6221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5BBBA-56CD-D998-BD21-06E7671A4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5B3B28D-AE73-43E1-A9AC-221BAB68BD3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A6D6256-D416-EB18-F535-E2725CABDB47}"/>
              </a:ext>
            </a:extLst>
          </p:cNvPr>
          <p:cNvSpPr txBox="1"/>
          <p:nvPr/>
        </p:nvSpPr>
        <p:spPr>
          <a:xfrm>
            <a:off x="282677" y="6106459"/>
            <a:ext cx="912051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err="1">
                <a:solidFill>
                  <a:schemeClr val="bg1"/>
                </a:solidFill>
                <a:ea typeface="+mn-lt"/>
                <a:cs typeface="+mn-lt"/>
              </a:rPr>
              <a:t>MódulossMódulos</a:t>
            </a:r>
            <a:r>
              <a:rPr lang="pt-BR" sz="8800">
                <a:solidFill>
                  <a:schemeClr val="bg1"/>
                </a:solidFill>
                <a:ea typeface="+mn-lt"/>
                <a:cs typeface="+mn-lt"/>
              </a:rPr>
              <a:t> e Pacotes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31B9C1E-D533-EC9E-30A2-FE11B10C74A8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2705E78-21BC-A550-620D-2368CFF2A054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5C6A32B-7FEF-05DE-C8A1-45B10690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33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4E024FB3-F172-ABEB-E88A-FA5606DB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E83DD94D-EA4F-8172-15F2-DF584BE614A0}"/>
              </a:ext>
            </a:extLst>
          </p:cNvPr>
          <p:cNvSpPr/>
          <p:nvPr/>
        </p:nvSpPr>
        <p:spPr>
          <a:xfrm>
            <a:off x="5431" y="9439853"/>
            <a:ext cx="7361527" cy="2426578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Aprender a teoria é importante, mas a melhor forma de consolidar o conhecimento é </a:t>
            </a:r>
            <a:r>
              <a:rPr lang="pt-PT" sz="2400" b="1">
                <a:ea typeface="+mn-lt"/>
                <a:cs typeface="+mn-lt"/>
              </a:rPr>
              <a:t>praticar com projetos reais</a:t>
            </a:r>
            <a:r>
              <a:rPr lang="pt-PT" sz="2400">
                <a:ea typeface="+mn-lt"/>
                <a:cs typeface="+mn-lt"/>
              </a:rPr>
              <a:t>. Neste capítulo, vamos explorar três exemplos simples, mas muito úteis, que mostram como o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 pode ser aplicado no dia a dia: uma </a:t>
            </a:r>
            <a:r>
              <a:rPr lang="pt-PT" sz="2400" b="1">
                <a:ea typeface="+mn-lt"/>
                <a:cs typeface="+mn-lt"/>
              </a:rPr>
              <a:t>calculadora</a:t>
            </a:r>
            <a:r>
              <a:rPr lang="pt-PT" sz="2400">
                <a:ea typeface="+mn-lt"/>
                <a:cs typeface="+mn-lt"/>
              </a:rPr>
              <a:t>, um </a:t>
            </a:r>
            <a:r>
              <a:rPr lang="pt-PT" sz="2400" b="1">
                <a:ea typeface="+mn-lt"/>
                <a:cs typeface="+mn-lt"/>
              </a:rPr>
              <a:t>leitor de ficheiros</a:t>
            </a:r>
            <a:r>
              <a:rPr lang="pt-PT" sz="2400">
                <a:ea typeface="+mn-lt"/>
                <a:cs typeface="+mn-lt"/>
              </a:rPr>
              <a:t> e uma pequena </a:t>
            </a:r>
            <a:r>
              <a:rPr lang="pt-PT" sz="2400" b="1">
                <a:ea typeface="+mn-lt"/>
                <a:cs typeface="+mn-lt"/>
              </a:rPr>
              <a:t>automação</a:t>
            </a:r>
            <a:r>
              <a:rPr lang="pt-PT" sz="2400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731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34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1017367" y="674835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Calculadora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Simples</a:t>
            </a:r>
            <a:endParaRPr lang="pt-PT" b="1"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75F4B1-5735-9862-8E89-7861E8DF982F}"/>
              </a:ext>
            </a:extLst>
          </p:cNvPr>
          <p:cNvSpPr txBox="1"/>
          <p:nvPr/>
        </p:nvSpPr>
        <p:spPr>
          <a:xfrm>
            <a:off x="1563982" y="1727118"/>
            <a:ext cx="7399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Um dos </a:t>
            </a:r>
            <a:r>
              <a:rPr lang="en-US" err="1"/>
              <a:t>primeiros</a:t>
            </a:r>
            <a:r>
              <a:rPr lang="en-US"/>
              <a:t> </a:t>
            </a:r>
            <a:r>
              <a:rPr lang="en-US" err="1"/>
              <a:t>projetos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quase</a:t>
            </a:r>
            <a:r>
              <a:rPr lang="en-US"/>
              <a:t> </a:t>
            </a:r>
            <a:r>
              <a:rPr lang="en-US" err="1"/>
              <a:t>todo</a:t>
            </a:r>
            <a:r>
              <a:rPr lang="en-US"/>
              <a:t> </a:t>
            </a:r>
            <a:r>
              <a:rPr lang="en-US" err="1"/>
              <a:t>programador</a:t>
            </a:r>
            <a:r>
              <a:rPr lang="en-US"/>
              <a:t> </a:t>
            </a:r>
            <a:r>
              <a:rPr lang="en-US" err="1"/>
              <a:t>cria</a:t>
            </a:r>
            <a:r>
              <a:rPr lang="en-US"/>
              <a:t> é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calculadora</a:t>
            </a:r>
            <a:r>
              <a:rPr lang="en-US"/>
              <a:t>. Ela </a:t>
            </a:r>
            <a:r>
              <a:rPr lang="en-US" err="1"/>
              <a:t>ajuda</a:t>
            </a:r>
            <a:r>
              <a:rPr lang="en-US"/>
              <a:t> a </a:t>
            </a:r>
            <a:r>
              <a:rPr lang="en-US" err="1"/>
              <a:t>treinar</a:t>
            </a:r>
            <a:r>
              <a:rPr lang="en-US"/>
              <a:t> </a:t>
            </a:r>
            <a:r>
              <a:rPr lang="en-US" b="1" err="1"/>
              <a:t>funções</a:t>
            </a:r>
            <a:r>
              <a:rPr lang="en-US"/>
              <a:t>, </a:t>
            </a:r>
            <a:r>
              <a:rPr lang="en-US" b="1" err="1"/>
              <a:t>condições</a:t>
            </a:r>
            <a:r>
              <a:rPr lang="en-US"/>
              <a:t> e </a:t>
            </a:r>
            <a:r>
              <a:rPr lang="en-US" b="1"/>
              <a:t>loops</a:t>
            </a:r>
            <a:r>
              <a:rPr lang="en-US"/>
              <a:t>.</a:t>
            </a:r>
            <a:endParaRPr lang="pt-PT"/>
          </a:p>
        </p:txBody>
      </p:sp>
      <p:pic>
        <p:nvPicPr>
          <p:cNvPr id="3" name="Imagem 2" descr="Uma imagem com texto, captura de ecrã, ecrã, software&#10;&#10;Os conteúdos gerados por IA poderão estar incorretos.">
            <a:extLst>
              <a:ext uri="{FF2B5EF4-FFF2-40B4-BE49-F238E27FC236}">
                <a16:creationId xmlns:a16="http://schemas.microsoft.com/office/drawing/2014/main" id="{3235833C-1E8A-3EA3-1629-E5D5C9484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67" y="2472796"/>
            <a:ext cx="5524500" cy="9401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0752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35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AC59D4-8F7B-2DA7-EFC4-0963C14711A7}"/>
              </a:ext>
            </a:extLst>
          </p:cNvPr>
          <p:cNvSpPr txBox="1"/>
          <p:nvPr/>
        </p:nvSpPr>
        <p:spPr>
          <a:xfrm>
            <a:off x="2650067" y="499533"/>
            <a:ext cx="59944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err="1"/>
              <a:t>Leitor</a:t>
            </a:r>
            <a:r>
              <a:rPr lang="en-US" sz="3200" b="1"/>
              <a:t> de </a:t>
            </a:r>
            <a:r>
              <a:rPr lang="en-US" sz="3200" b="1" err="1"/>
              <a:t>Ficheiros</a:t>
            </a:r>
            <a:endParaRPr lang="pt-PT" sz="3200" err="1">
              <a:ea typeface="Calibri" panose="020F0502020204030204"/>
              <a:cs typeface="Calibri" panose="020F0502020204030204"/>
            </a:endParaRPr>
          </a:p>
          <a:p>
            <a:pPr algn="just"/>
            <a:endParaRPr lang="en-US" sz="3200" b="1"/>
          </a:p>
          <a:p>
            <a:pPr algn="just"/>
            <a:r>
              <a:rPr lang="en-US"/>
              <a:t>O Python é </a:t>
            </a:r>
            <a:r>
              <a:rPr lang="en-US" err="1"/>
              <a:t>excelente</a:t>
            </a:r>
            <a:r>
              <a:rPr lang="en-US"/>
              <a:t> para </a:t>
            </a:r>
            <a:r>
              <a:rPr lang="en-US" b="1" err="1"/>
              <a:t>ler</a:t>
            </a:r>
            <a:r>
              <a:rPr lang="en-US" b="1"/>
              <a:t> e manipular </a:t>
            </a:r>
            <a:r>
              <a:rPr lang="en-US" b="1" err="1"/>
              <a:t>ficheiros</a:t>
            </a:r>
            <a:r>
              <a:rPr lang="en-US"/>
              <a:t>. Vamos </a:t>
            </a:r>
            <a:r>
              <a:rPr lang="en-US" err="1"/>
              <a:t>criar</a:t>
            </a:r>
            <a:r>
              <a:rPr lang="en-US"/>
              <a:t> um </a:t>
            </a:r>
            <a:r>
              <a:rPr lang="en-US" err="1"/>
              <a:t>programa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abre</a:t>
            </a:r>
            <a:r>
              <a:rPr lang="en-US"/>
              <a:t> um </a:t>
            </a:r>
            <a:r>
              <a:rPr lang="en-US" err="1"/>
              <a:t>arquivo</a:t>
            </a:r>
            <a:r>
              <a:rPr lang="en-US"/>
              <a:t> .txt e </a:t>
            </a:r>
            <a:r>
              <a:rPr lang="en-US" err="1"/>
              <a:t>mostra</a:t>
            </a:r>
            <a:r>
              <a:rPr lang="en-US"/>
              <a:t> </a:t>
            </a:r>
            <a:r>
              <a:rPr lang="en-US" err="1"/>
              <a:t>seu</a:t>
            </a:r>
            <a:r>
              <a:rPr lang="en-US"/>
              <a:t> </a:t>
            </a:r>
            <a:r>
              <a:rPr lang="en-US" err="1"/>
              <a:t>conteúdo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D3A9F55B-2B00-97A1-3614-33E4F9CE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1" y="2409295"/>
            <a:ext cx="5686425" cy="37242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0365B1-3A18-2E8E-E86C-02F63FB2C783}"/>
              </a:ext>
            </a:extLst>
          </p:cNvPr>
          <p:cNvSpPr txBox="1"/>
          <p:nvPr/>
        </p:nvSpPr>
        <p:spPr>
          <a:xfrm>
            <a:off x="2647950" y="6400800"/>
            <a:ext cx="60007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Automação</a:t>
            </a:r>
            <a:r>
              <a:rPr lang="en-US" b="1"/>
              <a:t> com Python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pPr algn="just"/>
            <a:endParaRPr lang="en-US" b="1"/>
          </a:p>
          <a:p>
            <a:pPr algn="just"/>
            <a:r>
              <a:rPr lang="en-US"/>
              <a:t>Python </a:t>
            </a:r>
            <a:r>
              <a:rPr lang="en-US" err="1"/>
              <a:t>também</a:t>
            </a:r>
            <a:r>
              <a:rPr lang="en-US"/>
              <a:t> é </a:t>
            </a:r>
            <a:r>
              <a:rPr lang="en-US" err="1"/>
              <a:t>usado</a:t>
            </a:r>
            <a:r>
              <a:rPr lang="en-US"/>
              <a:t> para </a:t>
            </a:r>
            <a:r>
              <a:rPr lang="en-US" b="1" err="1"/>
              <a:t>automatizar</a:t>
            </a:r>
            <a:r>
              <a:rPr lang="en-US" b="1"/>
              <a:t> </a:t>
            </a:r>
            <a:r>
              <a:rPr lang="en-US" b="1" err="1"/>
              <a:t>tarefas</a:t>
            </a:r>
            <a:r>
              <a:rPr lang="en-US" b="1"/>
              <a:t> </a:t>
            </a:r>
            <a:r>
              <a:rPr lang="en-US" b="1" err="1"/>
              <a:t>repetitivas</a:t>
            </a:r>
            <a:endParaRPr lang="en-US" err="1"/>
          </a:p>
          <a:p>
            <a:pPr algn="just"/>
            <a:br>
              <a:rPr lang="en-US"/>
            </a:br>
            <a:r>
              <a:rPr lang="en-US"/>
              <a:t>Um </a:t>
            </a:r>
            <a:r>
              <a:rPr lang="en-US" err="1"/>
              <a:t>exemplo</a:t>
            </a:r>
            <a:r>
              <a:rPr lang="en-US"/>
              <a:t> simples é </a:t>
            </a:r>
            <a:r>
              <a:rPr lang="en-US" err="1"/>
              <a:t>renomear</a:t>
            </a:r>
            <a:r>
              <a:rPr lang="en-US"/>
              <a:t> </a:t>
            </a:r>
            <a:r>
              <a:rPr lang="en-US" err="1"/>
              <a:t>ficheiros</a:t>
            </a:r>
            <a:r>
              <a:rPr lang="en-US"/>
              <a:t> </a:t>
            </a:r>
            <a:r>
              <a:rPr lang="en-US" err="1"/>
              <a:t>automaticamente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m 6" descr="Uma imagem com texto, captura de ecrã, ecrã&#10;&#10;Os conteúdos gerados por IA poderão estar incorretos.">
            <a:extLst>
              <a:ext uri="{FF2B5EF4-FFF2-40B4-BE49-F238E27FC236}">
                <a16:creationId xmlns:a16="http://schemas.microsoft.com/office/drawing/2014/main" id="{B26259DE-4D52-E3F1-C269-302A41182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7881938"/>
            <a:ext cx="5324475" cy="3990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351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324B-D20E-D037-DD7C-D66E16DA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40D62C-51C4-170F-EC65-EDF18A2C311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B2EE9BD-A6AE-66F1-88B7-42E48DD4D073}"/>
              </a:ext>
            </a:extLst>
          </p:cNvPr>
          <p:cNvSpPr txBox="1"/>
          <p:nvPr/>
        </p:nvSpPr>
        <p:spPr>
          <a:xfrm>
            <a:off x="282677" y="6106459"/>
            <a:ext cx="912051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Python no Mundo Real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CB226D28-C1F5-577C-4C68-B71999AA61A6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09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576BE7-23C4-A6A3-9501-D3460F30E67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CAD71F3-AEF9-967E-9AF9-A4D6A52A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36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055F4224-B436-38E5-C3B3-B846BA70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B3882D53-A80F-4E15-55BC-BD6960B839EB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Agora que já conheces os fundamentos da linguagem, está na hora de pôr o </a:t>
            </a:r>
            <a:r>
              <a:rPr lang="pt-PT" sz="2400" err="1">
                <a:ea typeface="+mn-lt"/>
                <a:cs typeface="+mn-lt"/>
              </a:rPr>
              <a:t>Python</a:t>
            </a:r>
            <a:r>
              <a:rPr lang="pt-PT" sz="2400">
                <a:ea typeface="+mn-lt"/>
                <a:cs typeface="+mn-lt"/>
              </a:rPr>
              <a:t> em ação em pequenos projetos. Esses exemplos vão ajudar-te a perceber como aplicar o que aprendeste no dia a dia.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79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37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1017367" y="869982"/>
            <a:ext cx="7890932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Calculadora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Simples</a:t>
            </a:r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m texto, captura de ecrã, ecrã, software&#10;&#10;Os conteúdos gerados por IA poderão estar incorretos.">
            <a:extLst>
              <a:ext uri="{FF2B5EF4-FFF2-40B4-BE49-F238E27FC236}">
                <a16:creationId xmlns:a16="http://schemas.microsoft.com/office/drawing/2014/main" id="{30B8268D-E0A5-6497-A8CC-D5022EEE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03" y="3412384"/>
            <a:ext cx="7521575" cy="75406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511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38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520376-1BC4-6E8E-6DC6-2E294817823F}"/>
              </a:ext>
            </a:extLst>
          </p:cNvPr>
          <p:cNvSpPr txBox="1"/>
          <p:nvPr/>
        </p:nvSpPr>
        <p:spPr>
          <a:xfrm>
            <a:off x="1281899" y="799667"/>
            <a:ext cx="7890932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Leitor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de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Ficheiros</a:t>
            </a:r>
            <a:endParaRPr lang="pt-PT" err="1"/>
          </a:p>
        </p:txBody>
      </p:sp>
      <p:pic>
        <p:nvPicPr>
          <p:cNvPr id="6" name="Imagem 5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C8B813A9-5201-C94A-A2AD-4D0628B0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5200755"/>
            <a:ext cx="8174355" cy="44532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2491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FB30-685A-1BDC-AFDC-629BA1E48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4BF6F6-09C1-444A-EE8A-1AD68B1C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45DBA7-671C-C8BE-04B8-651BC27F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39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73C401F-37E3-E526-930C-D2F83EF0C4F2}"/>
              </a:ext>
            </a:extLst>
          </p:cNvPr>
          <p:cNvSpPr/>
          <p:nvPr/>
        </p:nvSpPr>
        <p:spPr>
          <a:xfrm rot="5400000">
            <a:off x="-4699492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26B988-A2C6-8CB8-FD2F-2887B09904DD}"/>
              </a:ext>
            </a:extLst>
          </p:cNvPr>
          <p:cNvSpPr txBox="1"/>
          <p:nvPr/>
        </p:nvSpPr>
        <p:spPr>
          <a:xfrm>
            <a:off x="1055777" y="346494"/>
            <a:ext cx="7890932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Automação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com Python</a:t>
            </a:r>
            <a:endParaRPr lang="pt-PT"/>
          </a:p>
        </p:txBody>
      </p:sp>
      <p:pic>
        <p:nvPicPr>
          <p:cNvPr id="6" name="Imagem 5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E96CF3FC-3A2C-3DDC-63B5-C64B5982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58" y="4413250"/>
            <a:ext cx="7905750" cy="55160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98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A8FB-CB25-37B1-A3F9-CE0BF43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BFBA13-397E-60CF-854B-D8D1FBD7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CA3BDE-606C-46A9-0A55-3CA3960D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62244D-FADB-F205-F6C2-6EB223FAA632}"/>
              </a:ext>
            </a:extLst>
          </p:cNvPr>
          <p:cNvSpPr txBox="1"/>
          <p:nvPr/>
        </p:nvSpPr>
        <p:spPr>
          <a:xfrm>
            <a:off x="1563777" y="2837930"/>
            <a:ext cx="73659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 O Python é </a:t>
            </a:r>
            <a:r>
              <a:rPr lang="en-US" err="1">
                <a:ea typeface="+mn-lt"/>
                <a:cs typeface="+mn-lt"/>
              </a:rPr>
              <a:t>atualmente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das </a:t>
            </a:r>
            <a:r>
              <a:rPr lang="en-US" err="1">
                <a:ea typeface="+mn-lt"/>
                <a:cs typeface="+mn-lt"/>
              </a:rPr>
              <a:t>linguagens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utilizadas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mundo</a:t>
            </a:r>
            <a:r>
              <a:rPr lang="en-US">
                <a:ea typeface="+mn-lt"/>
                <a:cs typeface="+mn-lt"/>
              </a:rPr>
              <a:t>. A </a:t>
            </a:r>
            <a:r>
              <a:rPr lang="en-US" err="1">
                <a:ea typeface="+mn-lt"/>
                <a:cs typeface="+mn-lt"/>
              </a:rPr>
              <a:t>sua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sintaxe</a:t>
            </a:r>
            <a:r>
              <a:rPr lang="en-US" b="1">
                <a:ea typeface="+mn-lt"/>
                <a:cs typeface="+mn-lt"/>
              </a:rPr>
              <a:t> simples e </a:t>
            </a:r>
            <a:r>
              <a:rPr lang="en-US" b="1" err="1">
                <a:ea typeface="+mn-lt"/>
                <a:cs typeface="+mn-lt"/>
              </a:rPr>
              <a:t>intuitiva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permite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mesmo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iniciantes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consigam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aprender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rapidamente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desenvolver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programas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úteis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pouco</a:t>
            </a:r>
            <a:r>
              <a:rPr lang="en-US">
                <a:ea typeface="+mn-lt"/>
                <a:cs typeface="+mn-lt"/>
              </a:rPr>
              <a:t> tempo.</a:t>
            </a:r>
            <a:endParaRPr lang="pt-PT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 </a:t>
            </a:r>
            <a:r>
              <a:rPr lang="en-US" err="1">
                <a:ea typeface="+mn-lt"/>
                <a:cs typeface="+mn-lt"/>
              </a:rPr>
              <a:t>Além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disso</a:t>
            </a:r>
            <a:r>
              <a:rPr lang="en-US">
                <a:ea typeface="+mn-lt"/>
                <a:cs typeface="+mn-lt"/>
              </a:rPr>
              <a:t>, o Python é </a:t>
            </a:r>
            <a:r>
              <a:rPr lang="en-US" err="1">
                <a:ea typeface="+mn-lt"/>
                <a:cs typeface="+mn-lt"/>
              </a:rPr>
              <a:t>extremamente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versátil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usado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desenvolvimento</a:t>
            </a:r>
            <a:r>
              <a:rPr lang="en-US" b="1">
                <a:ea typeface="+mn-lt"/>
                <a:cs typeface="+mn-lt"/>
              </a:rPr>
              <a:t> web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ciência</a:t>
            </a:r>
            <a:r>
              <a:rPr lang="en-US" b="1">
                <a:ea typeface="+mn-lt"/>
                <a:cs typeface="+mn-lt"/>
              </a:rPr>
              <a:t> de dados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inteligência</a:t>
            </a:r>
            <a:r>
              <a:rPr lang="en-US" b="1">
                <a:ea typeface="+mn-lt"/>
                <a:cs typeface="+mn-lt"/>
              </a:rPr>
              <a:t> artificial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análise</a:t>
            </a:r>
            <a:r>
              <a:rPr lang="en-US" b="1">
                <a:ea typeface="+mn-lt"/>
                <a:cs typeface="+mn-lt"/>
              </a:rPr>
              <a:t> de dados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automação</a:t>
            </a:r>
            <a:r>
              <a:rPr lang="en-US" b="1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tarefas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criação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jogos</a:t>
            </a:r>
            <a:r>
              <a:rPr lang="en-US" b="1">
                <a:ea typeface="+mn-lt"/>
                <a:cs typeface="+mn-lt"/>
              </a:rPr>
              <a:t> e </a:t>
            </a:r>
            <a:r>
              <a:rPr lang="en-US" b="1" err="1">
                <a:ea typeface="+mn-lt"/>
                <a:cs typeface="+mn-lt"/>
              </a:rPr>
              <a:t>aplicações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móveis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Isso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faz</a:t>
            </a:r>
            <a:r>
              <a:rPr lang="en-US">
                <a:ea typeface="+mn-lt"/>
                <a:cs typeface="+mn-lt"/>
              </a:rPr>
              <a:t> dele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excelente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escolha</a:t>
            </a:r>
            <a:r>
              <a:rPr lang="en-US">
                <a:ea typeface="+mn-lt"/>
                <a:cs typeface="+mn-lt"/>
              </a:rPr>
              <a:t> tanto para </a:t>
            </a:r>
            <a:r>
              <a:rPr lang="en-US" err="1">
                <a:ea typeface="+mn-lt"/>
                <a:cs typeface="+mn-lt"/>
              </a:rPr>
              <a:t>quem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está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iniciar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quanto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profissionais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desejam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ampliar</a:t>
            </a:r>
            <a:r>
              <a:rPr lang="en-US">
                <a:ea typeface="+mn-lt"/>
                <a:cs typeface="+mn-lt"/>
              </a:rPr>
              <a:t> as </a:t>
            </a:r>
            <a:r>
              <a:rPr lang="en-US" err="1">
                <a:ea typeface="+mn-lt"/>
                <a:cs typeface="+mn-lt"/>
              </a:rPr>
              <a:t>suas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competência</a:t>
            </a:r>
            <a:endParaRPr lang="en-US" err="1"/>
          </a:p>
          <a:p>
            <a:pPr algn="just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11AE0B-32E1-A90B-0538-3970773721F1}"/>
              </a:ext>
            </a:extLst>
          </p:cNvPr>
          <p:cNvSpPr txBox="1"/>
          <p:nvPr/>
        </p:nvSpPr>
        <p:spPr>
          <a:xfrm>
            <a:off x="939308" y="987070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Por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que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aprender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Python?</a:t>
            </a:r>
            <a:endParaRPr lang="pt-PT" b="1"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287DB1-F097-8003-0AB8-2BDA20467047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Python programming logo Images - Free ...">
            <a:extLst>
              <a:ext uri="{FF2B5EF4-FFF2-40B4-BE49-F238E27FC236}">
                <a16:creationId xmlns:a16="http://schemas.microsoft.com/office/drawing/2014/main" id="{4A23B6AB-8D7C-8B7C-D196-ABAD521C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37" y="7479770"/>
            <a:ext cx="2837391" cy="3057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7748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912E-7EAA-01A1-12C9-D20087D8F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87A1552-A8A6-2664-F4CF-39AAACDC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3094DE-A7CA-F5D7-7C57-6854062C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40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B9548B-54E3-1698-0E3A-12B0F2A143B8}"/>
              </a:ext>
            </a:extLst>
          </p:cNvPr>
          <p:cNvSpPr/>
          <p:nvPr/>
        </p:nvSpPr>
        <p:spPr>
          <a:xfrm rot="5400000">
            <a:off x="3360775" y="6284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39493-1B49-1EA5-FF79-1F946C661365}"/>
              </a:ext>
            </a:extLst>
          </p:cNvPr>
          <p:cNvSpPr txBox="1"/>
          <p:nvPr/>
        </p:nvSpPr>
        <p:spPr>
          <a:xfrm>
            <a:off x="1242043" y="769827"/>
            <a:ext cx="7890932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Desafios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</a:t>
            </a:r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4C49A-8788-9A77-7042-81089D8F8408}"/>
              </a:ext>
            </a:extLst>
          </p:cNvPr>
          <p:cNvSpPr txBox="1"/>
          <p:nvPr/>
        </p:nvSpPr>
        <p:spPr>
          <a:xfrm>
            <a:off x="1248833" y="2150534"/>
            <a:ext cx="7425266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/>
              <a:t>Agora é a </a:t>
            </a:r>
            <a:r>
              <a:rPr lang="en-US" sz="2000" err="1"/>
              <a:t>tua</a:t>
            </a:r>
            <a:r>
              <a:rPr lang="en-US" sz="2000"/>
              <a:t> </a:t>
            </a:r>
            <a:r>
              <a:rPr lang="en-US" sz="2000" err="1"/>
              <a:t>vez</a:t>
            </a:r>
            <a:r>
              <a:rPr lang="en-US" sz="2000"/>
              <a:t> de </a:t>
            </a:r>
            <a:r>
              <a:rPr lang="en-US" sz="2000" err="1"/>
              <a:t>pôr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prática</a:t>
            </a:r>
            <a:r>
              <a:rPr lang="en-US" sz="2000"/>
              <a:t> o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aprendeste</a:t>
            </a:r>
            <a:r>
              <a:rPr lang="en-US" sz="2000"/>
              <a:t>!</a:t>
            </a:r>
            <a:endParaRPr lang="pt-PT" sz="2000">
              <a:ea typeface="Calibri"/>
              <a:cs typeface="Calibri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000" b="1" err="1"/>
              <a:t>Calculadora</a:t>
            </a:r>
            <a:r>
              <a:rPr lang="en-US" sz="2000" b="1"/>
              <a:t> </a:t>
            </a:r>
            <a:r>
              <a:rPr lang="en-US" sz="2000" b="1" err="1"/>
              <a:t>Avançada</a:t>
            </a:r>
            <a:endParaRPr lang="en-US" sz="2000" b="1" err="1">
              <a:ea typeface="Calibri" panose="020F0502020204030204"/>
              <a:cs typeface="Calibri" panose="020F0502020204030204"/>
            </a:endParaRPr>
          </a:p>
          <a:p>
            <a:pPr marL="342900" lvl="1" indent="-342900" algn="just">
              <a:buFont typeface="Arial"/>
              <a:buChar char="•"/>
            </a:pPr>
            <a:r>
              <a:rPr lang="en-US" sz="2000" err="1"/>
              <a:t>Melhora</a:t>
            </a:r>
            <a:r>
              <a:rPr lang="en-US" sz="2000"/>
              <a:t> a </a:t>
            </a:r>
            <a:r>
              <a:rPr lang="en-US" sz="2000" err="1"/>
              <a:t>calculadora</a:t>
            </a:r>
            <a:r>
              <a:rPr lang="en-US" sz="2000"/>
              <a:t> para </a:t>
            </a:r>
            <a:r>
              <a:rPr lang="en-US" sz="2000" err="1"/>
              <a:t>suportar</a:t>
            </a:r>
            <a:r>
              <a:rPr lang="en-US" sz="2000"/>
              <a:t> </a:t>
            </a:r>
            <a:r>
              <a:rPr lang="en-US" sz="2000" err="1"/>
              <a:t>potência</a:t>
            </a:r>
            <a:r>
              <a:rPr lang="en-US" sz="2000"/>
              <a:t> (**) e resto da </a:t>
            </a:r>
            <a:r>
              <a:rPr lang="en-US" sz="2000" err="1"/>
              <a:t>divisão</a:t>
            </a:r>
            <a:r>
              <a:rPr lang="en-US" sz="2000"/>
              <a:t> (%).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900" lvl="1" indent="-342900" algn="just">
              <a:buFont typeface="Arial"/>
              <a:buChar char="•"/>
            </a:pPr>
            <a:r>
              <a:rPr lang="en-US" sz="2000" err="1"/>
              <a:t>Adiciona</a:t>
            </a:r>
            <a:r>
              <a:rPr lang="en-US" sz="2000"/>
              <a:t> a </a:t>
            </a:r>
            <a:r>
              <a:rPr lang="en-US" sz="2000" err="1"/>
              <a:t>opção</a:t>
            </a:r>
            <a:r>
              <a:rPr lang="en-US" sz="2000"/>
              <a:t> de </a:t>
            </a:r>
            <a:r>
              <a:rPr lang="en-US" sz="2000" err="1"/>
              <a:t>continuar</a:t>
            </a:r>
            <a:r>
              <a:rPr lang="en-US" sz="2000"/>
              <a:t> </a:t>
            </a:r>
            <a:r>
              <a:rPr lang="en-US" sz="2000" err="1"/>
              <a:t>calculando</a:t>
            </a:r>
            <a:r>
              <a:rPr lang="en-US" sz="2000"/>
              <a:t> </a:t>
            </a:r>
            <a:r>
              <a:rPr lang="en-US" sz="2000" err="1"/>
              <a:t>sem</a:t>
            </a:r>
            <a:r>
              <a:rPr lang="en-US" sz="2000"/>
              <a:t> </a:t>
            </a:r>
            <a:r>
              <a:rPr lang="en-US" sz="2000" err="1"/>
              <a:t>precisar</a:t>
            </a:r>
            <a:r>
              <a:rPr lang="en-US" sz="2000"/>
              <a:t> </a:t>
            </a:r>
            <a:r>
              <a:rPr lang="en-US" sz="2000" err="1"/>
              <a:t>reiniciar</a:t>
            </a:r>
            <a:r>
              <a:rPr lang="en-US" sz="2000"/>
              <a:t> o </a:t>
            </a:r>
            <a:r>
              <a:rPr lang="en-US" sz="2000" err="1"/>
              <a:t>programa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AutoNum type="arabicPeriod"/>
            </a:pPr>
            <a:r>
              <a:rPr lang="en-US" sz="2000" b="1" err="1"/>
              <a:t>Leitor</a:t>
            </a:r>
            <a:r>
              <a:rPr lang="en-US" sz="2000" b="1"/>
              <a:t> de </a:t>
            </a:r>
            <a:r>
              <a:rPr lang="en-US" sz="2000" b="1" err="1"/>
              <a:t>Ficheiros</a:t>
            </a:r>
            <a:r>
              <a:rPr lang="en-US" sz="2000" b="1"/>
              <a:t> </a:t>
            </a:r>
            <a:r>
              <a:rPr lang="en-US" sz="2000" b="1" err="1"/>
              <a:t>Melhorado</a:t>
            </a:r>
            <a:endParaRPr lang="en-US" sz="2000" b="1" err="1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/>
              <a:t>Lê um </a:t>
            </a:r>
            <a:r>
              <a:rPr lang="en-US" sz="2000" err="1"/>
              <a:t>ficheiro</a:t>
            </a:r>
            <a:r>
              <a:rPr lang="en-US" sz="2000"/>
              <a:t> </a:t>
            </a:r>
            <a:r>
              <a:rPr lang="en-US" sz="2000" err="1"/>
              <a:t>linha</a:t>
            </a:r>
            <a:r>
              <a:rPr lang="en-US" sz="2000"/>
              <a:t> </a:t>
            </a:r>
            <a:r>
              <a:rPr lang="en-US" sz="2000" err="1"/>
              <a:t>por</a:t>
            </a:r>
            <a:r>
              <a:rPr lang="en-US" sz="2000"/>
              <a:t> </a:t>
            </a:r>
            <a:r>
              <a:rPr lang="en-US" sz="2000" err="1"/>
              <a:t>linha</a:t>
            </a:r>
            <a:r>
              <a:rPr lang="en-US" sz="2000"/>
              <a:t> e </a:t>
            </a:r>
            <a:r>
              <a:rPr lang="en-US" sz="2000" err="1"/>
              <a:t>mostra</a:t>
            </a:r>
            <a:r>
              <a:rPr lang="en-US" sz="2000"/>
              <a:t> o </a:t>
            </a:r>
            <a:r>
              <a:rPr lang="en-US" sz="2000" err="1"/>
              <a:t>número</a:t>
            </a:r>
            <a:r>
              <a:rPr lang="en-US" sz="2000"/>
              <a:t> de </a:t>
            </a:r>
            <a:r>
              <a:rPr lang="en-US" sz="2000" err="1"/>
              <a:t>cada</a:t>
            </a:r>
            <a:r>
              <a:rPr lang="en-US" sz="2000"/>
              <a:t> </a:t>
            </a:r>
            <a:r>
              <a:rPr lang="en-US" sz="2000" err="1"/>
              <a:t>linha</a:t>
            </a:r>
            <a:r>
              <a:rPr lang="en-US" sz="2000"/>
              <a:t> antes do </a:t>
            </a:r>
            <a:r>
              <a:rPr lang="en-US" sz="2000" err="1"/>
              <a:t>texto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 err="1"/>
              <a:t>Cria</a:t>
            </a:r>
            <a:r>
              <a:rPr lang="en-US" sz="2000"/>
              <a:t> um </a:t>
            </a:r>
            <a:r>
              <a:rPr lang="en-US" sz="2000" err="1"/>
              <a:t>contador</a:t>
            </a:r>
            <a:r>
              <a:rPr lang="en-US" sz="2000"/>
              <a:t> de </a:t>
            </a:r>
            <a:r>
              <a:rPr lang="en-US" sz="2000" err="1"/>
              <a:t>palavras</a:t>
            </a:r>
            <a:r>
              <a:rPr lang="en-US" sz="2000"/>
              <a:t> no </a:t>
            </a:r>
            <a:r>
              <a:rPr lang="en-US" sz="2000" err="1"/>
              <a:t>ficheiro</a:t>
            </a:r>
            <a:r>
              <a:rPr lang="en-US" sz="2000"/>
              <a:t> lido.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endParaRPr lang="en-US" sz="2000"/>
          </a:p>
          <a:p>
            <a:pPr marL="228600" indent="-228600" algn="just">
              <a:buFont typeface=""/>
              <a:buAutoNum type="arabicPeriod"/>
            </a:pPr>
            <a:r>
              <a:rPr lang="en-US" sz="2000" b="1" err="1"/>
              <a:t>Automação</a:t>
            </a:r>
            <a:r>
              <a:rPr lang="en-US" sz="2000" b="1"/>
              <a:t> – Backup de </a:t>
            </a:r>
            <a:r>
              <a:rPr lang="en-US" sz="2000" b="1" err="1"/>
              <a:t>Ficheiros</a:t>
            </a:r>
            <a:endParaRPr lang="en-US" sz="2000" b="1" err="1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 err="1"/>
              <a:t>Cria</a:t>
            </a:r>
            <a:r>
              <a:rPr lang="en-US" sz="2000"/>
              <a:t> um script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copie</a:t>
            </a:r>
            <a:r>
              <a:rPr lang="en-US" sz="2000"/>
              <a:t> </a:t>
            </a:r>
            <a:r>
              <a:rPr lang="en-US" sz="2000" err="1"/>
              <a:t>todos</a:t>
            </a:r>
            <a:r>
              <a:rPr lang="en-US" sz="2000"/>
              <a:t> </a:t>
            </a:r>
            <a:r>
              <a:rPr lang="en-US" sz="2000" err="1"/>
              <a:t>os</a:t>
            </a:r>
            <a:r>
              <a:rPr lang="en-US" sz="2000"/>
              <a:t> </a:t>
            </a:r>
            <a:r>
              <a:rPr lang="en-US" sz="2000" err="1"/>
              <a:t>ficheiros</a:t>
            </a:r>
            <a:r>
              <a:rPr lang="en-US" sz="2000"/>
              <a:t> de </a:t>
            </a:r>
            <a:r>
              <a:rPr lang="en-US" sz="2000" err="1"/>
              <a:t>uma</a:t>
            </a:r>
            <a:r>
              <a:rPr lang="en-US" sz="2000"/>
              <a:t> pasta para </a:t>
            </a:r>
            <a:r>
              <a:rPr lang="en-US" sz="2000" err="1"/>
              <a:t>outra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/>
              <a:t>Gera </a:t>
            </a:r>
            <a:r>
              <a:rPr lang="en-US" sz="2000" err="1"/>
              <a:t>nomes</a:t>
            </a:r>
            <a:r>
              <a:rPr lang="en-US" sz="2000"/>
              <a:t> de backup com a data </a:t>
            </a:r>
            <a:r>
              <a:rPr lang="en-US" sz="2000" err="1"/>
              <a:t>atual</a:t>
            </a:r>
            <a:r>
              <a:rPr lang="en-US" sz="2000"/>
              <a:t> no </a:t>
            </a:r>
            <a:r>
              <a:rPr lang="en-US" sz="2000" err="1"/>
              <a:t>formato</a:t>
            </a:r>
            <a:r>
              <a:rPr lang="en-US" sz="2000"/>
              <a:t> YYYY-MM-DD.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endParaRPr lang="en-US" sz="2000"/>
          </a:p>
          <a:p>
            <a:pPr marL="228600" indent="-228600" algn="just">
              <a:buFont typeface=""/>
              <a:buAutoNum type="arabicPeriod"/>
            </a:pPr>
            <a:r>
              <a:rPr lang="en-US" sz="2000" b="1"/>
              <a:t>Mini </a:t>
            </a:r>
            <a:r>
              <a:rPr lang="en-US" sz="2000" b="1" err="1"/>
              <a:t>Projeto</a:t>
            </a:r>
            <a:r>
              <a:rPr lang="en-US" sz="2000" b="1"/>
              <a:t> – Lista de </a:t>
            </a:r>
            <a:r>
              <a:rPr lang="en-US" sz="2000" b="1" err="1"/>
              <a:t>Tarefas</a:t>
            </a:r>
            <a:endParaRPr lang="en-US" sz="2000" b="1" err="1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/>
              <a:t>Faz um </a:t>
            </a:r>
            <a:r>
              <a:rPr lang="en-US" sz="2000" err="1"/>
              <a:t>programa</a:t>
            </a:r>
            <a:r>
              <a:rPr lang="en-US" sz="2000"/>
              <a:t> simples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o</a:t>
            </a:r>
            <a:r>
              <a:rPr lang="en-US" sz="2000"/>
              <a:t> </a:t>
            </a:r>
            <a:r>
              <a:rPr lang="en-US" sz="2000" err="1"/>
              <a:t>utilizador</a:t>
            </a:r>
            <a:r>
              <a:rPr lang="en-US" sz="2000"/>
              <a:t> </a:t>
            </a:r>
            <a:r>
              <a:rPr lang="en-US" sz="2000" err="1"/>
              <a:t>pode</a:t>
            </a:r>
            <a:r>
              <a:rPr lang="en-US" sz="2000"/>
              <a:t> </a:t>
            </a:r>
            <a:r>
              <a:rPr lang="en-US" sz="2000" err="1"/>
              <a:t>adicionar</a:t>
            </a:r>
            <a:r>
              <a:rPr lang="en-US" sz="2000"/>
              <a:t>, </a:t>
            </a:r>
            <a:r>
              <a:rPr lang="en-US" sz="2000" err="1"/>
              <a:t>listar</a:t>
            </a:r>
            <a:r>
              <a:rPr lang="en-US" sz="2000"/>
              <a:t> e remover </a:t>
            </a:r>
            <a:r>
              <a:rPr lang="en-US" sz="2000" err="1"/>
              <a:t>tarefas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lvl="1" indent="-228600" algn="just">
              <a:buFont typeface="Arial"/>
              <a:buChar char="•"/>
            </a:pPr>
            <a:r>
              <a:rPr lang="en-US" sz="2000"/>
              <a:t>Salva as </a:t>
            </a:r>
            <a:r>
              <a:rPr lang="en-US" sz="2000" err="1"/>
              <a:t>tarefas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um </a:t>
            </a:r>
            <a:r>
              <a:rPr lang="en-US" sz="2000" err="1"/>
              <a:t>ficheiro</a:t>
            </a:r>
            <a:r>
              <a:rPr lang="en-US" sz="2000"/>
              <a:t> .txt para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fiquem</a:t>
            </a:r>
            <a:r>
              <a:rPr lang="en-US" sz="2000"/>
              <a:t> </a:t>
            </a:r>
            <a:r>
              <a:rPr lang="en-US" sz="2000" err="1"/>
              <a:t>registradas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9469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94657-EAB4-2456-4468-BDD423BC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39870C9-0159-F49B-E389-48346E1EDC8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DA5E102-6D41-6AC6-14EA-1A77F0FA6CDF}"/>
              </a:ext>
            </a:extLst>
          </p:cNvPr>
          <p:cNvSpPr txBox="1"/>
          <p:nvPr/>
        </p:nvSpPr>
        <p:spPr>
          <a:xfrm>
            <a:off x="282677" y="6106459"/>
            <a:ext cx="912051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Avançando em Python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B988409-38ED-1CFA-0638-39F55AFF957E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10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52AC4C-578E-1446-EFC4-2F3FBC581E42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64173F3-EF7E-CB4A-46A8-33DA67A9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41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833BD9E0-178F-E2F0-E744-B2AA4285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77941D8D-F819-17EF-E6F9-18DBBD618DAC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Até aqui exploramos os fundamentos, estruturas e aplicações práticas do Python. Agora, vamos dar um passo à frente e conhecer conceitos mais avançados que vão expandir as tuas habilidades.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2384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42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AA9CE4-D3DB-D5AE-1433-8457A47911C8}"/>
              </a:ext>
            </a:extLst>
          </p:cNvPr>
          <p:cNvSpPr txBox="1"/>
          <p:nvPr/>
        </p:nvSpPr>
        <p:spPr>
          <a:xfrm>
            <a:off x="885617" y="733379"/>
            <a:ext cx="8060265" cy="1323439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Introdução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à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Programação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Orientada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a Objetos (POO)</a:t>
            </a:r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77D748-1C0F-F9B4-1879-E2AC324CFF7B}"/>
              </a:ext>
            </a:extLst>
          </p:cNvPr>
          <p:cNvSpPr txBox="1"/>
          <p:nvPr/>
        </p:nvSpPr>
        <p:spPr>
          <a:xfrm>
            <a:off x="1278466" y="2294467"/>
            <a:ext cx="806026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A </a:t>
            </a:r>
            <a:r>
              <a:rPr lang="en-US" err="1"/>
              <a:t>Programação</a:t>
            </a:r>
            <a:r>
              <a:rPr lang="en-US"/>
              <a:t> </a:t>
            </a:r>
            <a:r>
              <a:rPr lang="en-US" err="1"/>
              <a:t>Orientada</a:t>
            </a:r>
            <a:r>
              <a:rPr lang="en-US"/>
              <a:t> a Objetos (POO) é um </a:t>
            </a:r>
            <a:r>
              <a:rPr lang="en-US" b="1" err="1"/>
              <a:t>paradigma</a:t>
            </a:r>
            <a:r>
              <a:rPr lang="en-US" b="1"/>
              <a:t> de </a:t>
            </a:r>
            <a:r>
              <a:rPr lang="en-US" b="1" err="1"/>
              <a:t>programação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organiza</a:t>
            </a:r>
            <a:r>
              <a:rPr lang="en-US"/>
              <a:t> o </a:t>
            </a:r>
            <a:r>
              <a:rPr lang="en-US" err="1"/>
              <a:t>código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torno</a:t>
            </a:r>
            <a:r>
              <a:rPr lang="en-US"/>
              <a:t> de </a:t>
            </a:r>
            <a:r>
              <a:rPr lang="en-US" b="1" err="1"/>
              <a:t>objetos</a:t>
            </a:r>
            <a:r>
              <a:rPr lang="en-US"/>
              <a:t>,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possuem</a:t>
            </a:r>
            <a:r>
              <a:rPr lang="en-US"/>
              <a:t> </a:t>
            </a:r>
            <a:r>
              <a:rPr lang="en-US" b="1" err="1"/>
              <a:t>atributos</a:t>
            </a:r>
            <a:r>
              <a:rPr lang="en-US" b="1"/>
              <a:t> (dados)</a:t>
            </a:r>
            <a:r>
              <a:rPr lang="en-US"/>
              <a:t> e </a:t>
            </a:r>
            <a:r>
              <a:rPr lang="en-US" b="1" err="1"/>
              <a:t>métodos</a:t>
            </a:r>
            <a:r>
              <a:rPr lang="en-US" b="1"/>
              <a:t> (</a:t>
            </a:r>
            <a:r>
              <a:rPr lang="en-US" b="1" err="1"/>
              <a:t>funções</a:t>
            </a:r>
            <a:r>
              <a:rPr lang="en-US" b="1"/>
              <a:t>)</a:t>
            </a:r>
            <a:r>
              <a:rPr lang="en-US"/>
              <a:t>.</a:t>
            </a:r>
            <a:endParaRPr lang="pt-PT"/>
          </a:p>
          <a:p>
            <a:pPr algn="just"/>
            <a:endParaRPr lang="en-US"/>
          </a:p>
          <a:p>
            <a:pPr algn="just"/>
            <a:r>
              <a:rPr lang="en-US" b="1" err="1"/>
              <a:t>Conceitos</a:t>
            </a:r>
            <a:r>
              <a:rPr lang="en-US" b="1"/>
              <a:t> </a:t>
            </a:r>
            <a:r>
              <a:rPr lang="en-US" b="1" err="1"/>
              <a:t>básicos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/>
              <a:t>Classe</a:t>
            </a:r>
            <a:r>
              <a:rPr lang="en-US"/>
              <a:t> → é </a:t>
            </a:r>
            <a:r>
              <a:rPr lang="en-US" err="1"/>
              <a:t>como</a:t>
            </a:r>
            <a:r>
              <a:rPr lang="en-US"/>
              <a:t> um </a:t>
            </a:r>
            <a:r>
              <a:rPr lang="en-US" err="1"/>
              <a:t>molde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 err="1"/>
              <a:t>Objeto</a:t>
            </a:r>
            <a:r>
              <a:rPr lang="en-US"/>
              <a:t> → é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instância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 err="1"/>
              <a:t>Atributos</a:t>
            </a:r>
            <a:r>
              <a:rPr lang="en-US"/>
              <a:t> → </a:t>
            </a:r>
            <a:r>
              <a:rPr lang="en-US" err="1"/>
              <a:t>variáveis</a:t>
            </a:r>
            <a:r>
              <a:rPr lang="en-US"/>
              <a:t> </a:t>
            </a:r>
            <a:r>
              <a:rPr lang="en-US" err="1"/>
              <a:t>pertencentes</a:t>
            </a:r>
            <a:r>
              <a:rPr lang="en-US"/>
              <a:t> 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/</a:t>
            </a:r>
            <a:r>
              <a:rPr lang="en-US" err="1"/>
              <a:t>objeto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r>
              <a:rPr lang="en-US" b="1" err="1"/>
              <a:t>Métodos</a:t>
            </a:r>
            <a:r>
              <a:rPr lang="en-US"/>
              <a:t> → </a:t>
            </a:r>
            <a:r>
              <a:rPr lang="en-US" err="1"/>
              <a:t>funções</a:t>
            </a:r>
            <a:r>
              <a:rPr lang="en-US"/>
              <a:t> </a:t>
            </a:r>
            <a:r>
              <a:rPr lang="en-US" err="1"/>
              <a:t>pertencentes</a:t>
            </a:r>
            <a:r>
              <a:rPr lang="en-US"/>
              <a:t> 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/</a:t>
            </a:r>
            <a:r>
              <a:rPr lang="en-US" err="1"/>
              <a:t>objeto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28600" indent="-228600" algn="just">
              <a:buFont typeface=""/>
              <a:buChar char="•"/>
            </a:pPr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ecrã, Sistema operativo&#10;&#10;Os conteúdos gerados por IA poderão estar incorretos.">
            <a:extLst>
              <a:ext uri="{FF2B5EF4-FFF2-40B4-BE49-F238E27FC236}">
                <a16:creationId xmlns:a16="http://schemas.microsoft.com/office/drawing/2014/main" id="{3982D03F-CE1D-96CA-BBDB-24AFD3C2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54" y="5666846"/>
            <a:ext cx="7210425" cy="37242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FA4492-7D3F-71F7-BAD5-35978B628B24}"/>
              </a:ext>
            </a:extLst>
          </p:cNvPr>
          <p:cNvSpPr txBox="1"/>
          <p:nvPr/>
        </p:nvSpPr>
        <p:spPr>
          <a:xfrm>
            <a:off x="1600200" y="97917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Saída:</a:t>
            </a:r>
          </a:p>
          <a:p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A0325B-692F-D7F8-A0A6-73CBBA1A5D9B}"/>
              </a:ext>
            </a:extLst>
          </p:cNvPr>
          <p:cNvSpPr txBox="1"/>
          <p:nvPr/>
        </p:nvSpPr>
        <p:spPr>
          <a:xfrm>
            <a:off x="2125133" y="10371667"/>
            <a:ext cx="4656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Olá, meu nome é Ana e tenho 25 anos. </a:t>
            </a:r>
          </a:p>
        </p:txBody>
      </p:sp>
    </p:spTree>
    <p:extLst>
      <p:ext uri="{BB962C8B-B14F-4D97-AF65-F5344CB8AC3E}">
        <p14:creationId xmlns:p14="http://schemas.microsoft.com/office/powerpoint/2010/main" val="392942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8D9C3-58ED-AA82-D532-81C1B3F1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2E62FE-89E8-0E56-1466-593AC989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12FC558-D8D8-9AEF-3A24-F46B2A1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43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5094B0-C4C0-4BF2-F8F8-32EDC49EB586}"/>
              </a:ext>
            </a:extLst>
          </p:cNvPr>
          <p:cNvSpPr/>
          <p:nvPr/>
        </p:nvSpPr>
        <p:spPr>
          <a:xfrm rot="5400000">
            <a:off x="346237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F94CBE-8861-7C92-B890-66AF25BDAA88}"/>
              </a:ext>
            </a:extLst>
          </p:cNvPr>
          <p:cNvSpPr txBox="1"/>
          <p:nvPr/>
        </p:nvSpPr>
        <p:spPr>
          <a:xfrm>
            <a:off x="1346200" y="872067"/>
            <a:ext cx="7619999" cy="15757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err="1"/>
              <a:t>Trabalhando</a:t>
            </a:r>
            <a:r>
              <a:rPr lang="en-US" sz="2400" b="1"/>
              <a:t> com APIs</a:t>
            </a:r>
            <a:endParaRPr lang="pt-PT" sz="2400"/>
          </a:p>
          <a:p>
            <a:pPr algn="just"/>
            <a:endParaRPr lang="en-US" b="1"/>
          </a:p>
          <a:p>
            <a:pPr algn="just"/>
            <a:r>
              <a:rPr lang="en-US"/>
              <a:t>Uma </a:t>
            </a:r>
            <a:r>
              <a:rPr lang="en-US" b="1"/>
              <a:t>API (Interface de </a:t>
            </a:r>
            <a:r>
              <a:rPr lang="en-US" b="1" err="1"/>
              <a:t>Programação</a:t>
            </a:r>
            <a:r>
              <a:rPr lang="en-US" b="1"/>
              <a:t> de </a:t>
            </a:r>
            <a:r>
              <a:rPr lang="en-US" b="1" err="1"/>
              <a:t>Aplicações</a:t>
            </a:r>
            <a:r>
              <a:rPr lang="en-US" b="1"/>
              <a:t>)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programas</a:t>
            </a:r>
            <a:r>
              <a:rPr lang="en-US"/>
              <a:t>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comuniquem</a:t>
            </a:r>
            <a:r>
              <a:rPr lang="en-US"/>
              <a:t>-se entre </a:t>
            </a:r>
            <a:r>
              <a:rPr lang="en-US" err="1"/>
              <a:t>si</a:t>
            </a:r>
            <a:r>
              <a:rPr lang="en-US"/>
              <a:t>. No Python, a </a:t>
            </a:r>
            <a:r>
              <a:rPr lang="en-US" err="1"/>
              <a:t>biblioteca</a:t>
            </a:r>
            <a:r>
              <a:rPr lang="en-US"/>
              <a:t> </a:t>
            </a:r>
            <a:r>
              <a:rPr lang="en-US" b="1"/>
              <a:t>requests</a:t>
            </a:r>
            <a:r>
              <a:rPr lang="en-US"/>
              <a:t> é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usada</a:t>
            </a:r>
            <a:r>
              <a:rPr lang="en-US"/>
              <a:t> para </a:t>
            </a:r>
            <a:r>
              <a:rPr lang="en-US" err="1"/>
              <a:t>consumir</a:t>
            </a:r>
            <a:r>
              <a:rPr lang="en-US"/>
              <a:t> APIs.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agem 2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67E1965B-96F5-82FF-5A21-6CE936ECE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2438929"/>
            <a:ext cx="4557184" cy="31824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BDAB228-9C0E-7388-037C-5533D1A7B46D}"/>
              </a:ext>
            </a:extLst>
          </p:cNvPr>
          <p:cNvSpPr txBox="1"/>
          <p:nvPr/>
        </p:nvSpPr>
        <p:spPr>
          <a:xfrm>
            <a:off x="1244600" y="6002867"/>
            <a:ext cx="780626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err="1"/>
              <a:t>Noções</a:t>
            </a:r>
            <a:r>
              <a:rPr lang="en-US" sz="2000" b="1"/>
              <a:t> de Data Science / Machine Learning</a:t>
            </a:r>
            <a:endParaRPr lang="pt-PT" sz="2000"/>
          </a:p>
          <a:p>
            <a:pPr algn="just"/>
            <a:endParaRPr lang="en-US" sz="2000" b="1"/>
          </a:p>
          <a:p>
            <a:pPr algn="just"/>
            <a:r>
              <a:rPr lang="en-US"/>
              <a:t>Python é </a:t>
            </a:r>
            <a:r>
              <a:rPr lang="en-US" err="1"/>
              <a:t>muito</a:t>
            </a:r>
            <a:r>
              <a:rPr lang="en-US"/>
              <a:t> </a:t>
            </a:r>
            <a:r>
              <a:rPr lang="en-US" err="1"/>
              <a:t>utilizado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b="1"/>
              <a:t>Ciência de Dados e Machine Learning</a:t>
            </a:r>
            <a:r>
              <a:rPr lang="en-US"/>
              <a:t>, </a:t>
            </a:r>
            <a:r>
              <a:rPr lang="en-US" err="1"/>
              <a:t>devido</a:t>
            </a:r>
            <a:r>
              <a:rPr lang="en-US"/>
              <a:t> a </a:t>
            </a:r>
            <a:r>
              <a:rPr lang="en-US" err="1"/>
              <a:t>bibliotecas</a:t>
            </a:r>
            <a:r>
              <a:rPr lang="en-US"/>
              <a:t> </a:t>
            </a:r>
            <a:r>
              <a:rPr lang="en-US" err="1"/>
              <a:t>poderosas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b="1"/>
              <a:t>NumPy</a:t>
            </a:r>
            <a:r>
              <a:rPr lang="en-US"/>
              <a:t>, </a:t>
            </a:r>
            <a:r>
              <a:rPr lang="en-US" b="1"/>
              <a:t>Pandas</a:t>
            </a:r>
            <a:r>
              <a:rPr lang="en-US"/>
              <a:t>, </a:t>
            </a:r>
            <a:r>
              <a:rPr lang="en-US" b="1"/>
              <a:t>Matplotlib</a:t>
            </a:r>
            <a:r>
              <a:rPr lang="en-US"/>
              <a:t> e </a:t>
            </a:r>
            <a:r>
              <a:rPr lang="en-US" b="1"/>
              <a:t>Scikit-learn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endParaRPr lang="en-US"/>
          </a:p>
          <a:p>
            <a:pPr algn="just"/>
            <a:r>
              <a:rPr lang="en-US" b="1" err="1"/>
              <a:t>Exemplo</a:t>
            </a:r>
            <a:r>
              <a:rPr lang="en-US" b="1"/>
              <a:t> simples – </a:t>
            </a:r>
            <a:r>
              <a:rPr lang="en-US" b="1" err="1"/>
              <a:t>Análise</a:t>
            </a:r>
            <a:r>
              <a:rPr lang="en-US" b="1"/>
              <a:t> de dados com Pandas:</a:t>
            </a:r>
            <a:endParaRPr lang="en-US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m 6" descr="Uma imagem com texto, captura de ecrã,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FFC078AE-9102-5EB5-BB92-86B965A9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45" y="7986183"/>
            <a:ext cx="4710643" cy="36364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2131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C28FE-7DB8-D224-4328-1119A0758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904525-6D7E-C151-ECA6-2B45783CF85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EC614DF-ED48-05CE-C2DF-181E2D3AF7DF}"/>
              </a:ext>
            </a:extLst>
          </p:cNvPr>
          <p:cNvSpPr txBox="1"/>
          <p:nvPr/>
        </p:nvSpPr>
        <p:spPr>
          <a:xfrm>
            <a:off x="485877" y="6631392"/>
            <a:ext cx="912051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Conclusão</a:t>
            </a:r>
            <a:endParaRPr lang="pt-PT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B34BFB5-4B53-29C2-7DF8-70B62D776102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11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5105501-32A2-6946-1254-67E0733BFDCF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F9388CD-9828-1D47-CE2C-3682B73D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44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FEE7C20D-967D-554E-578D-D06D7228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907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45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B08054-2CC5-62B0-6FDC-BBB786B158A3}"/>
              </a:ext>
            </a:extLst>
          </p:cNvPr>
          <p:cNvSpPr txBox="1"/>
          <p:nvPr/>
        </p:nvSpPr>
        <p:spPr>
          <a:xfrm>
            <a:off x="2061633" y="5181600"/>
            <a:ext cx="54779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O </a:t>
            </a:r>
            <a:r>
              <a:rPr lang="en-US" sz="2000" b="1" err="1"/>
              <a:t>que</a:t>
            </a:r>
            <a:r>
              <a:rPr lang="en-US" sz="2000" b="1"/>
              <a:t> </a:t>
            </a:r>
            <a:r>
              <a:rPr lang="en-US" sz="2000" b="1" err="1"/>
              <a:t>aprendeste</a:t>
            </a:r>
            <a:r>
              <a:rPr lang="en-US" sz="2000" b="1"/>
              <a:t> </a:t>
            </a:r>
            <a:r>
              <a:rPr lang="en-US" sz="2000" b="1" err="1"/>
              <a:t>até</a:t>
            </a:r>
            <a:r>
              <a:rPr lang="en-US" sz="2000" b="1"/>
              <a:t> agora</a:t>
            </a:r>
            <a:endParaRPr lang="en-US" sz="20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/>
              <a:t>Como </a:t>
            </a:r>
            <a:r>
              <a:rPr lang="en-US" sz="2000" err="1"/>
              <a:t>configurar</a:t>
            </a:r>
            <a:r>
              <a:rPr lang="en-US" sz="2000"/>
              <a:t> o </a:t>
            </a:r>
            <a:r>
              <a:rPr lang="en-US" sz="2000" err="1"/>
              <a:t>ambiente</a:t>
            </a:r>
            <a:r>
              <a:rPr lang="en-US" sz="2000"/>
              <a:t> de </a:t>
            </a:r>
            <a:r>
              <a:rPr lang="en-US" sz="2000" err="1"/>
              <a:t>programação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Fundamentos</a:t>
            </a:r>
            <a:r>
              <a:rPr lang="en-US" sz="2000"/>
              <a:t>: </a:t>
            </a:r>
            <a:r>
              <a:rPr lang="en-US" sz="2000" err="1"/>
              <a:t>variáveis</a:t>
            </a:r>
            <a:r>
              <a:rPr lang="en-US" sz="2000"/>
              <a:t>, </a:t>
            </a:r>
            <a:r>
              <a:rPr lang="en-US" sz="2000" err="1"/>
              <a:t>operadores</a:t>
            </a:r>
            <a:r>
              <a:rPr lang="en-US" sz="2000"/>
              <a:t>, </a:t>
            </a:r>
            <a:r>
              <a:rPr lang="en-US" sz="2000" err="1"/>
              <a:t>funções</a:t>
            </a:r>
            <a:r>
              <a:rPr lang="en-US" sz="2000"/>
              <a:t> e </a:t>
            </a:r>
            <a:r>
              <a:rPr lang="en-US" sz="2000" err="1"/>
              <a:t>estruturas</a:t>
            </a:r>
            <a:r>
              <a:rPr lang="en-US" sz="2000"/>
              <a:t> de dados.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Estruturas</a:t>
            </a:r>
            <a:r>
              <a:rPr lang="en-US" sz="2000"/>
              <a:t> de </a:t>
            </a:r>
            <a:r>
              <a:rPr lang="en-US" sz="2000" err="1"/>
              <a:t>controle</a:t>
            </a:r>
            <a:r>
              <a:rPr lang="en-US" sz="2000"/>
              <a:t> e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err="1"/>
              <a:t>tomar</a:t>
            </a:r>
            <a:r>
              <a:rPr lang="en-US" sz="2000"/>
              <a:t> </a:t>
            </a:r>
            <a:r>
              <a:rPr lang="en-US" sz="2000" err="1"/>
              <a:t>decisões</a:t>
            </a:r>
            <a:r>
              <a:rPr lang="en-US" sz="2000"/>
              <a:t> no </a:t>
            </a:r>
            <a:r>
              <a:rPr lang="en-US" sz="2000" err="1"/>
              <a:t>código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Criação</a:t>
            </a:r>
            <a:r>
              <a:rPr lang="en-US" sz="2000"/>
              <a:t> de </a:t>
            </a:r>
            <a:r>
              <a:rPr lang="en-US" sz="2000" err="1"/>
              <a:t>funções</a:t>
            </a:r>
            <a:r>
              <a:rPr lang="en-US" sz="2000"/>
              <a:t> </a:t>
            </a:r>
            <a:r>
              <a:rPr lang="en-US" sz="2000" err="1"/>
              <a:t>próprias</a:t>
            </a:r>
            <a:r>
              <a:rPr lang="en-US" sz="2000"/>
              <a:t> e </a:t>
            </a:r>
            <a:r>
              <a:rPr lang="en-US" sz="2000" err="1"/>
              <a:t>utilização</a:t>
            </a:r>
            <a:r>
              <a:rPr lang="en-US" sz="2000"/>
              <a:t> de </a:t>
            </a:r>
            <a:r>
              <a:rPr lang="en-US" sz="2000" err="1"/>
              <a:t>funções</a:t>
            </a:r>
            <a:r>
              <a:rPr lang="en-US" sz="2000"/>
              <a:t> </a:t>
            </a:r>
            <a:r>
              <a:rPr lang="en-US" sz="2000" err="1"/>
              <a:t>nativas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Projetos</a:t>
            </a:r>
            <a:r>
              <a:rPr lang="en-US" sz="2000"/>
              <a:t> </a:t>
            </a:r>
            <a:r>
              <a:rPr lang="en-US" sz="2000" err="1"/>
              <a:t>práticos</a:t>
            </a:r>
            <a:r>
              <a:rPr lang="en-US" sz="2000"/>
              <a:t>, </a:t>
            </a:r>
            <a:r>
              <a:rPr lang="en-US" sz="2000" err="1"/>
              <a:t>desde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calculadora</a:t>
            </a:r>
            <a:r>
              <a:rPr lang="en-US" sz="2000"/>
              <a:t> </a:t>
            </a:r>
            <a:r>
              <a:rPr lang="en-US" sz="2000" err="1"/>
              <a:t>até</a:t>
            </a:r>
            <a:r>
              <a:rPr lang="en-US" sz="2000"/>
              <a:t> </a:t>
            </a:r>
            <a:r>
              <a:rPr lang="en-US" sz="2000" err="1"/>
              <a:t>automações</a:t>
            </a:r>
            <a:r>
              <a:rPr lang="en-US" sz="2000"/>
              <a:t> simples.</a:t>
            </a:r>
            <a:endParaRPr lang="en-US" sz="20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000" err="1"/>
              <a:t>Noções</a:t>
            </a:r>
            <a:r>
              <a:rPr lang="en-US" sz="2000"/>
              <a:t> </a:t>
            </a:r>
            <a:r>
              <a:rPr lang="en-US" sz="2000" err="1"/>
              <a:t>avançadas</a:t>
            </a:r>
            <a:r>
              <a:rPr lang="en-US" sz="2000"/>
              <a:t> de POO, APIs e </a:t>
            </a:r>
            <a:r>
              <a:rPr lang="en-US" sz="2000" err="1"/>
              <a:t>até</a:t>
            </a:r>
            <a:r>
              <a:rPr lang="en-US" sz="2000"/>
              <a:t> </a:t>
            </a:r>
            <a:r>
              <a:rPr lang="en-US" sz="2000" err="1"/>
              <a:t>introdução</a:t>
            </a:r>
            <a:r>
              <a:rPr lang="en-US" sz="2000"/>
              <a:t> a Data Science e Machine Learning.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E6EE68-5EB8-76AF-C500-F4B6C84F7478}"/>
              </a:ext>
            </a:extLst>
          </p:cNvPr>
          <p:cNvSpPr txBox="1"/>
          <p:nvPr/>
        </p:nvSpPr>
        <p:spPr>
          <a:xfrm>
            <a:off x="1824567" y="3115733"/>
            <a:ext cx="69680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/>
              <a:t>Chegaste</a:t>
            </a:r>
            <a:r>
              <a:rPr lang="en-US"/>
              <a:t> </a:t>
            </a:r>
            <a:r>
              <a:rPr lang="en-US" err="1"/>
              <a:t>até</a:t>
            </a:r>
            <a:r>
              <a:rPr lang="en-US"/>
              <a:t> </a:t>
            </a:r>
            <a:r>
              <a:rPr lang="en-US" err="1"/>
              <a:t>aqui</a:t>
            </a:r>
            <a:r>
              <a:rPr lang="en-US"/>
              <a:t> e </a:t>
            </a:r>
            <a:r>
              <a:rPr lang="en-US" err="1"/>
              <a:t>concluiste</a:t>
            </a:r>
            <a:r>
              <a:rPr lang="en-US"/>
              <a:t> a </a:t>
            </a:r>
            <a:r>
              <a:rPr lang="en-US" err="1"/>
              <a:t>tua</a:t>
            </a:r>
            <a:r>
              <a:rPr lang="en-US"/>
              <a:t> </a:t>
            </a:r>
            <a:r>
              <a:rPr lang="en-US" err="1"/>
              <a:t>primeira</a:t>
            </a:r>
            <a:r>
              <a:rPr lang="en-US"/>
              <a:t> jornada com Python. 🚀</a:t>
            </a:r>
            <a:endParaRPr lang="pt-PT"/>
          </a:p>
          <a:p>
            <a:pPr algn="just"/>
            <a:br>
              <a:rPr lang="en-US"/>
            </a:br>
            <a:r>
              <a:rPr lang="en-US"/>
              <a:t>O </a:t>
            </a:r>
            <a:r>
              <a:rPr lang="en-US" err="1"/>
              <a:t>objetivo</a:t>
            </a:r>
            <a:r>
              <a:rPr lang="en-US"/>
              <a:t> </a:t>
            </a:r>
            <a:r>
              <a:rPr lang="en-US" err="1"/>
              <a:t>deste</a:t>
            </a:r>
            <a:r>
              <a:rPr lang="en-US"/>
              <a:t> </a:t>
            </a:r>
            <a:r>
              <a:rPr lang="en-US" err="1"/>
              <a:t>ebook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mostrar-te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b="1" err="1"/>
              <a:t>programar</a:t>
            </a:r>
            <a:r>
              <a:rPr lang="en-US" b="1"/>
              <a:t> é para </a:t>
            </a:r>
            <a:r>
              <a:rPr lang="en-US" b="1" err="1"/>
              <a:t>todos</a:t>
            </a:r>
            <a:r>
              <a:rPr lang="en-US"/>
              <a:t>, e </a:t>
            </a:r>
            <a:r>
              <a:rPr lang="en-US" err="1"/>
              <a:t>que</a:t>
            </a:r>
            <a:r>
              <a:rPr lang="en-US"/>
              <a:t> com </a:t>
            </a:r>
            <a:r>
              <a:rPr lang="en-US" err="1"/>
              <a:t>dedicação</a:t>
            </a:r>
            <a:r>
              <a:rPr lang="en-US"/>
              <a:t> e </a:t>
            </a:r>
            <a:r>
              <a:rPr lang="en-US" err="1"/>
              <a:t>prática</a:t>
            </a:r>
            <a:r>
              <a:rPr lang="en-US"/>
              <a:t> </a:t>
            </a:r>
            <a:r>
              <a:rPr lang="en-US" err="1"/>
              <a:t>podes</a:t>
            </a:r>
            <a:r>
              <a:rPr lang="en-US"/>
              <a:t> </a:t>
            </a:r>
            <a:r>
              <a:rPr lang="en-US" err="1"/>
              <a:t>transformar</a:t>
            </a:r>
            <a:r>
              <a:rPr lang="en-US"/>
              <a:t> </a:t>
            </a:r>
            <a:r>
              <a:rPr lang="en-US" err="1"/>
              <a:t>ideias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soluções</a:t>
            </a:r>
            <a:r>
              <a:rPr lang="en-US"/>
              <a:t> reais.</a:t>
            </a:r>
            <a:endParaRPr lang="pt-P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15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A9-5C5F-543D-DEBD-678BE43A1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C3B09A2-3DB3-3EA5-D68B-F4B1E185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86C274C-7427-FB9C-3C30-D5FD5895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46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5E181-FEAA-048F-0E68-D1E003402677}"/>
              </a:ext>
            </a:extLst>
          </p:cNvPr>
          <p:cNvSpPr/>
          <p:nvPr/>
        </p:nvSpPr>
        <p:spPr>
          <a:xfrm rot="5400000">
            <a:off x="3242242" y="6318484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F94E56-61FD-1C24-53E6-767ED62AB91D}"/>
              </a:ext>
            </a:extLst>
          </p:cNvPr>
          <p:cNvSpPr txBox="1"/>
          <p:nvPr/>
        </p:nvSpPr>
        <p:spPr>
          <a:xfrm>
            <a:off x="1621367" y="1151467"/>
            <a:ext cx="4800600" cy="69249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 </a:t>
            </a:r>
            <a:r>
              <a:rPr lang="en-US" sz="2400" b="1" err="1"/>
              <a:t>Próximos</a:t>
            </a:r>
            <a:r>
              <a:rPr lang="en-US" sz="2400" b="1"/>
              <a:t> Passos</a:t>
            </a:r>
          </a:p>
          <a:p>
            <a:endParaRPr lang="en-US" sz="2400" b="1">
              <a:ea typeface="Calibri"/>
              <a:cs typeface="Calibri"/>
            </a:endParaRPr>
          </a:p>
          <a:p>
            <a:r>
              <a:rPr lang="en-US"/>
              <a:t>Se </a:t>
            </a:r>
            <a:r>
              <a:rPr lang="en-US" err="1"/>
              <a:t>queres</a:t>
            </a:r>
            <a:r>
              <a:rPr lang="en-US"/>
              <a:t> </a:t>
            </a:r>
            <a:r>
              <a:rPr lang="en-US" err="1"/>
              <a:t>continuar</a:t>
            </a:r>
            <a:r>
              <a:rPr lang="en-US"/>
              <a:t> a </a:t>
            </a:r>
            <a:r>
              <a:rPr lang="en-US" err="1"/>
              <a:t>evoluir</a:t>
            </a:r>
            <a:r>
              <a:rPr lang="en-US"/>
              <a:t>, </a:t>
            </a:r>
            <a:r>
              <a:rPr lang="en-US" err="1"/>
              <a:t>aqui</a:t>
            </a:r>
            <a:r>
              <a:rPr lang="en-US"/>
              <a:t> </a:t>
            </a:r>
            <a:r>
              <a:rPr lang="en-US" err="1"/>
              <a:t>estão</a:t>
            </a:r>
            <a:r>
              <a:rPr lang="en-US"/>
              <a:t> </a:t>
            </a:r>
            <a:r>
              <a:rPr lang="en-US" err="1"/>
              <a:t>algumas</a:t>
            </a:r>
            <a:r>
              <a:rPr lang="en-US"/>
              <a:t> </a:t>
            </a:r>
            <a:r>
              <a:rPr lang="en-US" err="1"/>
              <a:t>sugestões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err="1"/>
              <a:t>Praticar</a:t>
            </a:r>
            <a:r>
              <a:rPr lang="en-US" b="1"/>
              <a:t> </a:t>
            </a:r>
            <a:r>
              <a:rPr lang="en-US" b="1" err="1"/>
              <a:t>todos</a:t>
            </a:r>
            <a:r>
              <a:rPr lang="en-US" b="1"/>
              <a:t> </a:t>
            </a:r>
            <a:r>
              <a:rPr lang="en-US" b="1" err="1"/>
              <a:t>os</a:t>
            </a:r>
            <a:r>
              <a:rPr lang="en-US" b="1"/>
              <a:t> </a:t>
            </a:r>
            <a:r>
              <a:rPr lang="en-US" b="1" err="1"/>
              <a:t>dias</a:t>
            </a:r>
            <a:br>
              <a:rPr lang="en-US"/>
            </a:br>
            <a:r>
              <a:rPr lang="en-US"/>
              <a:t>A </a:t>
            </a:r>
            <a:r>
              <a:rPr lang="en-US" err="1"/>
              <a:t>prática</a:t>
            </a:r>
            <a:r>
              <a:rPr lang="en-US"/>
              <a:t> é a </a:t>
            </a:r>
            <a:r>
              <a:rPr lang="en-US" err="1"/>
              <a:t>chave</a:t>
            </a:r>
            <a:r>
              <a:rPr lang="en-US"/>
              <a:t>. Quanto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exercitares</a:t>
            </a:r>
            <a:r>
              <a:rPr lang="en-US"/>
              <a:t>, </a:t>
            </a:r>
            <a:r>
              <a:rPr lang="en-US" err="1"/>
              <a:t>mais</a:t>
            </a:r>
            <a:r>
              <a:rPr lang="en-US"/>
              <a:t> natural a </a:t>
            </a:r>
            <a:r>
              <a:rPr lang="en-US" err="1"/>
              <a:t>programação</a:t>
            </a:r>
            <a:r>
              <a:rPr lang="en-US"/>
              <a:t> se </a:t>
            </a:r>
            <a:r>
              <a:rPr lang="en-US" err="1"/>
              <a:t>tornará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err="1"/>
              <a:t>Contribuir</a:t>
            </a:r>
            <a:r>
              <a:rPr lang="en-US" b="1"/>
              <a:t> para </a:t>
            </a:r>
            <a:r>
              <a:rPr lang="en-US" b="1" err="1"/>
              <a:t>projetos</a:t>
            </a:r>
            <a:r>
              <a:rPr lang="en-US" b="1"/>
              <a:t> open source</a:t>
            </a:r>
            <a:br>
              <a:rPr lang="en-US"/>
            </a:br>
            <a:r>
              <a:rPr lang="en-US"/>
              <a:t>Explora o GitHub e </a:t>
            </a:r>
            <a:r>
              <a:rPr lang="en-US" err="1"/>
              <a:t>participa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projetos</a:t>
            </a:r>
            <a:r>
              <a:rPr lang="en-US"/>
              <a:t>. </a:t>
            </a:r>
            <a:r>
              <a:rPr lang="en-US" err="1"/>
              <a:t>Isso</a:t>
            </a:r>
            <a:r>
              <a:rPr lang="en-US"/>
              <a:t> </a:t>
            </a:r>
            <a:r>
              <a:rPr lang="en-US" err="1"/>
              <a:t>ajuda</a:t>
            </a:r>
            <a:r>
              <a:rPr lang="en-US"/>
              <a:t> a </a:t>
            </a:r>
            <a:r>
              <a:rPr lang="en-US" err="1"/>
              <a:t>ganhar</a:t>
            </a:r>
            <a:r>
              <a:rPr lang="en-US"/>
              <a:t> </a:t>
            </a:r>
            <a:r>
              <a:rPr lang="en-US" err="1"/>
              <a:t>experiência</a:t>
            </a:r>
            <a:r>
              <a:rPr lang="en-US"/>
              <a:t> real.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err="1"/>
              <a:t>Explorar</a:t>
            </a:r>
            <a:r>
              <a:rPr lang="en-US" b="1"/>
              <a:t> </a:t>
            </a:r>
            <a:r>
              <a:rPr lang="en-US" b="1" err="1"/>
              <a:t>bibliotecas</a:t>
            </a:r>
            <a:r>
              <a:rPr lang="en-US" b="1"/>
              <a:t> e frameworks</a:t>
            </a:r>
            <a:endParaRPr lang="en-US" b="1">
              <a:ea typeface="Calibri"/>
              <a:cs typeface="Calibri"/>
            </a:endParaRPr>
          </a:p>
          <a:p>
            <a:pPr marL="228600" lvl="1" indent="-228600">
              <a:buFont typeface="Arial"/>
              <a:buChar char="•"/>
            </a:pPr>
            <a:r>
              <a:rPr lang="en-US"/>
              <a:t>Para Web: </a:t>
            </a:r>
            <a:r>
              <a:rPr lang="en-US" b="1"/>
              <a:t>Django</a:t>
            </a:r>
            <a:r>
              <a:rPr lang="en-US"/>
              <a:t> e </a:t>
            </a:r>
            <a:r>
              <a:rPr lang="en-US" b="1"/>
              <a:t>Flask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Arial"/>
              <a:buChar char="•"/>
            </a:pPr>
            <a:r>
              <a:rPr lang="en-US"/>
              <a:t>Para Data Science: </a:t>
            </a:r>
            <a:r>
              <a:rPr lang="en-US" b="1"/>
              <a:t>NumPy</a:t>
            </a:r>
            <a:r>
              <a:rPr lang="en-US"/>
              <a:t>, </a:t>
            </a:r>
            <a:r>
              <a:rPr lang="en-US" b="1"/>
              <a:t>Pandas</a:t>
            </a:r>
            <a:r>
              <a:rPr lang="en-US"/>
              <a:t>, </a:t>
            </a:r>
            <a:r>
              <a:rPr lang="en-US" b="1"/>
              <a:t>Matplotlib</a:t>
            </a:r>
            <a:r>
              <a:rPr lang="en-US"/>
              <a:t>, </a:t>
            </a:r>
            <a:r>
              <a:rPr lang="en-US" b="1"/>
              <a:t>Scikit-learn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lvl="1" indent="-228600">
              <a:buFont typeface="Arial"/>
              <a:buChar char="•"/>
            </a:pPr>
            <a:r>
              <a:rPr lang="en-US"/>
              <a:t>Para </a:t>
            </a:r>
            <a:r>
              <a:rPr lang="en-US" err="1"/>
              <a:t>Inteligência</a:t>
            </a:r>
            <a:r>
              <a:rPr lang="en-US"/>
              <a:t> Artificial: </a:t>
            </a:r>
            <a:r>
              <a:rPr lang="en-US" b="1"/>
              <a:t>TensorFlow</a:t>
            </a:r>
            <a:r>
              <a:rPr lang="en-US"/>
              <a:t> e </a:t>
            </a:r>
            <a:r>
              <a:rPr lang="en-US" b="1" err="1"/>
              <a:t>PyTorch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err="1"/>
              <a:t>Criar</a:t>
            </a:r>
            <a:r>
              <a:rPr lang="en-US" b="1"/>
              <a:t> </a:t>
            </a:r>
            <a:r>
              <a:rPr lang="en-US" b="1" err="1"/>
              <a:t>projetos</a:t>
            </a:r>
            <a:r>
              <a:rPr lang="en-US" b="1"/>
              <a:t> </a:t>
            </a:r>
            <a:r>
              <a:rPr lang="en-US" b="1" err="1"/>
              <a:t>pessoais</a:t>
            </a:r>
            <a:endParaRPr lang="en-US" b="1" err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Um </a:t>
            </a:r>
            <a:r>
              <a:rPr lang="en-US" err="1"/>
              <a:t>gerenciador</a:t>
            </a:r>
            <a:r>
              <a:rPr lang="en-US"/>
              <a:t> de </a:t>
            </a:r>
            <a:r>
              <a:rPr lang="en-US" err="1"/>
              <a:t>finanças</a:t>
            </a:r>
            <a:r>
              <a:rPr lang="en-US"/>
              <a:t> </a:t>
            </a:r>
            <a:r>
              <a:rPr lang="en-US" err="1"/>
              <a:t>pessoais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Uma API simples com Flask.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Um </a:t>
            </a:r>
            <a:r>
              <a:rPr lang="en-US" err="1"/>
              <a:t>pequeno</a:t>
            </a:r>
            <a:r>
              <a:rPr lang="en-US"/>
              <a:t> dashboard de dados com </a:t>
            </a:r>
            <a:r>
              <a:rPr lang="en-US" err="1"/>
              <a:t>gráficos</a:t>
            </a:r>
            <a:r>
              <a:rPr lang="en-US"/>
              <a:t> </a:t>
            </a:r>
            <a:r>
              <a:rPr lang="en-US" err="1"/>
              <a:t>interativos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err="1"/>
              <a:t>Aprender</a:t>
            </a:r>
            <a:r>
              <a:rPr lang="en-US" b="1"/>
              <a:t> boas </a:t>
            </a:r>
            <a:r>
              <a:rPr lang="en-US" b="1" err="1"/>
              <a:t>práticas</a:t>
            </a:r>
            <a:br>
              <a:rPr lang="en-US"/>
            </a:br>
            <a:r>
              <a:rPr lang="en-US"/>
              <a:t>Explora </a:t>
            </a:r>
            <a:r>
              <a:rPr lang="en-US" b="1"/>
              <a:t>PEP 8</a:t>
            </a:r>
            <a:r>
              <a:rPr lang="en-US"/>
              <a:t> (o </a:t>
            </a:r>
            <a:r>
              <a:rPr lang="en-US" err="1"/>
              <a:t>guia</a:t>
            </a:r>
            <a:r>
              <a:rPr lang="en-US"/>
              <a:t> de </a:t>
            </a:r>
            <a:r>
              <a:rPr lang="en-US" err="1"/>
              <a:t>estilo</a:t>
            </a:r>
            <a:r>
              <a:rPr lang="en-US"/>
              <a:t> do Python) e </a:t>
            </a:r>
            <a:r>
              <a:rPr lang="en-US" err="1"/>
              <a:t>conceitos</a:t>
            </a:r>
            <a:r>
              <a:rPr lang="en-US"/>
              <a:t> de </a:t>
            </a:r>
            <a:r>
              <a:rPr lang="en-US" b="1"/>
              <a:t>Clean Code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1F7DB3-CA83-2796-B88A-8C72A54121EF}"/>
              </a:ext>
            </a:extLst>
          </p:cNvPr>
          <p:cNvSpPr txBox="1"/>
          <p:nvPr/>
        </p:nvSpPr>
        <p:spPr>
          <a:xfrm>
            <a:off x="1621367" y="8398933"/>
            <a:ext cx="7103533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/>
              <a:t>💡 </a:t>
            </a:r>
            <a:r>
              <a:rPr lang="en-US" sz="2400" b="1" err="1"/>
              <a:t>Mensagem</a:t>
            </a:r>
            <a:r>
              <a:rPr lang="en-US" sz="2400" b="1"/>
              <a:t> Final</a:t>
            </a:r>
            <a:endParaRPr lang="pt-PT" sz="2400"/>
          </a:p>
          <a:p>
            <a:pPr algn="just"/>
            <a:r>
              <a:rPr lang="en-US" err="1"/>
              <a:t>Aprender</a:t>
            </a:r>
            <a:r>
              <a:rPr lang="en-US"/>
              <a:t> Python é </a:t>
            </a:r>
            <a:r>
              <a:rPr lang="en-US" err="1"/>
              <a:t>apenas</a:t>
            </a:r>
            <a:r>
              <a:rPr lang="en-US"/>
              <a:t> o </a:t>
            </a:r>
            <a:r>
              <a:rPr lang="en-US" err="1"/>
              <a:t>começo</a:t>
            </a:r>
            <a:r>
              <a:rPr lang="en-US"/>
              <a:t> da </a:t>
            </a:r>
            <a:r>
              <a:rPr lang="en-US" err="1"/>
              <a:t>tua</a:t>
            </a:r>
            <a:r>
              <a:rPr lang="en-US"/>
              <a:t> jornada no </a:t>
            </a:r>
            <a:r>
              <a:rPr lang="en-US" err="1"/>
              <a:t>mundo</a:t>
            </a:r>
            <a:r>
              <a:rPr lang="en-US"/>
              <a:t> da </a:t>
            </a:r>
            <a:r>
              <a:rPr lang="en-US" err="1"/>
              <a:t>programação</a:t>
            </a:r>
            <a:r>
              <a:rPr lang="en-US"/>
              <a:t>.</a:t>
            </a:r>
          </a:p>
          <a:p>
            <a:pPr algn="just"/>
            <a:br>
              <a:rPr lang="en-US"/>
            </a:br>
            <a:r>
              <a:rPr lang="en-US"/>
              <a:t>A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linha</a:t>
            </a:r>
            <a:r>
              <a:rPr lang="en-US"/>
              <a:t> de </a:t>
            </a:r>
            <a:r>
              <a:rPr lang="en-US" err="1"/>
              <a:t>código</a:t>
            </a:r>
            <a:r>
              <a:rPr lang="en-US"/>
              <a:t>, </a:t>
            </a:r>
            <a:r>
              <a:rPr lang="en-US" err="1"/>
              <a:t>estás</a:t>
            </a:r>
            <a:r>
              <a:rPr lang="en-US"/>
              <a:t> a </a:t>
            </a:r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apenas</a:t>
            </a:r>
            <a:r>
              <a:rPr lang="en-US"/>
              <a:t> </a:t>
            </a:r>
            <a:r>
              <a:rPr lang="en-US" err="1"/>
              <a:t>habilidades</a:t>
            </a:r>
            <a:r>
              <a:rPr lang="en-US"/>
              <a:t> </a:t>
            </a:r>
            <a:r>
              <a:rPr lang="en-US" err="1"/>
              <a:t>técnicas</a:t>
            </a:r>
            <a:r>
              <a:rPr lang="en-US"/>
              <a:t>, mas </a:t>
            </a:r>
            <a:r>
              <a:rPr lang="en-US" err="1"/>
              <a:t>também</a:t>
            </a:r>
            <a:r>
              <a:rPr lang="en-US"/>
              <a:t> </a:t>
            </a:r>
            <a:r>
              <a:rPr lang="en-US" b="1" err="1"/>
              <a:t>capacidade</a:t>
            </a:r>
            <a:r>
              <a:rPr lang="en-US" b="1"/>
              <a:t> de resolver </a:t>
            </a:r>
            <a:r>
              <a:rPr lang="en-US" b="1" err="1"/>
              <a:t>problemas</a:t>
            </a:r>
            <a:r>
              <a:rPr lang="en-US" b="1"/>
              <a:t> e </a:t>
            </a:r>
            <a:r>
              <a:rPr lang="en-US" b="1" err="1"/>
              <a:t>criar</a:t>
            </a:r>
            <a:r>
              <a:rPr lang="en-US" b="1"/>
              <a:t> </a:t>
            </a:r>
            <a:r>
              <a:rPr lang="en-US" b="1" err="1"/>
              <a:t>soluções</a:t>
            </a:r>
            <a:r>
              <a:rPr lang="en-US" b="1"/>
              <a:t> </a:t>
            </a:r>
            <a:r>
              <a:rPr lang="en-US" b="1" err="1"/>
              <a:t>que</a:t>
            </a:r>
            <a:r>
              <a:rPr lang="en-US" b="1"/>
              <a:t> </a:t>
            </a:r>
            <a:r>
              <a:rPr lang="en-US" b="1" err="1"/>
              <a:t>podem</a:t>
            </a:r>
            <a:r>
              <a:rPr lang="en-US" b="1"/>
              <a:t> </a:t>
            </a:r>
            <a:r>
              <a:rPr lang="en-US" b="1" err="1"/>
              <a:t>impactar</a:t>
            </a:r>
            <a:r>
              <a:rPr lang="en-US" b="1"/>
              <a:t> o </a:t>
            </a:r>
            <a:r>
              <a:rPr lang="en-US" b="1" err="1"/>
              <a:t>mundo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endParaRPr lang="en-US"/>
          </a:p>
          <a:p>
            <a:pPr algn="just"/>
            <a:r>
              <a:rPr lang="en-US"/>
              <a:t>Segue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frente</a:t>
            </a:r>
            <a:r>
              <a:rPr lang="en-US"/>
              <a:t>, continua curioso e </a:t>
            </a:r>
            <a:r>
              <a:rPr lang="en-US" err="1"/>
              <a:t>nunca</a:t>
            </a:r>
            <a:r>
              <a:rPr lang="en-US"/>
              <a:t> pares de </a:t>
            </a:r>
            <a:r>
              <a:rPr lang="en-US" err="1"/>
              <a:t>aprender</a:t>
            </a:r>
            <a:r>
              <a:rPr lang="en-US"/>
              <a:t>. O </a:t>
            </a:r>
            <a:r>
              <a:rPr lang="en-US" err="1"/>
              <a:t>teu</a:t>
            </a:r>
            <a:r>
              <a:rPr lang="en-US"/>
              <a:t> </a:t>
            </a:r>
            <a:r>
              <a:rPr lang="en-US" err="1"/>
              <a:t>futuro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programador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apenas</a:t>
            </a:r>
            <a:r>
              <a:rPr lang="en-US"/>
              <a:t> a </a:t>
            </a:r>
            <a:r>
              <a:rPr lang="en-US" err="1"/>
              <a:t>começar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7901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017FD-CE2A-FAE6-0757-D0B20BB5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4C9F7B-09F8-1BD5-C3A9-D6EBA89FB26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4C82779-DAA4-161C-AC5C-0C5E4C73EBCA}"/>
              </a:ext>
            </a:extLst>
          </p:cNvPr>
          <p:cNvSpPr txBox="1"/>
          <p:nvPr/>
        </p:nvSpPr>
        <p:spPr>
          <a:xfrm>
            <a:off x="282677" y="6817659"/>
            <a:ext cx="912051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Extras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851C657-9A16-4C58-D419-4D09608703D9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12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EC166A2-B5C1-2C42-A639-086862FA4297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8557F78-5731-3010-6900-37DAE8B1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47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5ACBC5C3-FA23-7431-3B85-815A5A3AC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7" name="Retângulo: Canto Cortado 6">
            <a:extLst>
              <a:ext uri="{FF2B5EF4-FFF2-40B4-BE49-F238E27FC236}">
                <a16:creationId xmlns:a16="http://schemas.microsoft.com/office/drawing/2014/main" id="{32A7CAB8-0A48-E14A-7BC5-5E8831B8D49C}"/>
              </a:ext>
            </a:extLst>
          </p:cNvPr>
          <p:cNvSpPr/>
          <p:nvPr/>
        </p:nvSpPr>
        <p:spPr>
          <a:xfrm>
            <a:off x="-11502" y="9439853"/>
            <a:ext cx="7378460" cy="1952445"/>
          </a:xfrm>
          <a:prstGeom prst="snip1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PT" sz="2400">
                <a:ea typeface="+mn-lt"/>
                <a:cs typeface="+mn-lt"/>
              </a:rPr>
              <a:t>Este espaço é dedicado a ti que queres continuar a evoluir após terminar este </a:t>
            </a:r>
            <a:r>
              <a:rPr lang="pt-PT" sz="2400" err="1">
                <a:ea typeface="+mn-lt"/>
                <a:cs typeface="+mn-lt"/>
              </a:rPr>
              <a:t>ebook</a:t>
            </a:r>
            <a:r>
              <a:rPr lang="pt-PT" sz="2400">
                <a:ea typeface="+mn-lt"/>
                <a:cs typeface="+mn-lt"/>
              </a:rPr>
              <a:t>. Aqui encontras recursos úteis para praticar, aprender mais e interagir com outros programadores.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0726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0E90E-B53A-30E0-7AA1-CC30C9E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4252F1-81FE-48CF-98B2-D0AD807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12217C5-5CD1-1736-DC93-32CDBA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48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78A2050-D44E-02C1-E07C-CA8858BB76E0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C319C6-A955-C7E3-30FE-1C9C6D071411}"/>
              </a:ext>
            </a:extLst>
          </p:cNvPr>
          <p:cNvSpPr txBox="1"/>
          <p:nvPr/>
        </p:nvSpPr>
        <p:spPr>
          <a:xfrm>
            <a:off x="1214966" y="338666"/>
            <a:ext cx="7916333" cy="11726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ea typeface="Calibri"/>
              <a:cs typeface="Calibri"/>
            </a:endParaRPr>
          </a:p>
          <a:p>
            <a:pPr algn="just"/>
            <a:r>
              <a:rPr lang="en-US" sz="2000" b="1"/>
              <a:t>1. Sites para </a:t>
            </a:r>
            <a:r>
              <a:rPr lang="en-US" sz="2000" b="1" err="1"/>
              <a:t>Praticar</a:t>
            </a:r>
            <a:endParaRPr lang="en-US" sz="2000" b="1">
              <a:ea typeface="Calibri"/>
              <a:cs typeface="Calibri"/>
            </a:endParaRPr>
          </a:p>
          <a:p>
            <a:pPr algn="just"/>
            <a:r>
              <a:rPr lang="en-US" sz="2000" err="1"/>
              <a:t>Treinar</a:t>
            </a:r>
            <a:r>
              <a:rPr lang="en-US" sz="2000"/>
              <a:t> </a:t>
            </a:r>
            <a:r>
              <a:rPr lang="en-US" sz="2000" err="1"/>
              <a:t>programação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plataformas</a:t>
            </a:r>
            <a:r>
              <a:rPr lang="en-US" sz="2000"/>
              <a:t> </a:t>
            </a:r>
            <a:r>
              <a:rPr lang="en-US" sz="2000" err="1"/>
              <a:t>interativas</a:t>
            </a:r>
            <a:r>
              <a:rPr lang="en-US" sz="2000"/>
              <a:t> </a:t>
            </a:r>
            <a:r>
              <a:rPr lang="en-US" sz="2000" err="1"/>
              <a:t>vai</a:t>
            </a:r>
            <a:r>
              <a:rPr lang="en-US" sz="2000"/>
              <a:t> </a:t>
            </a:r>
            <a:r>
              <a:rPr lang="en-US" sz="2000" err="1"/>
              <a:t>ajudar-te</a:t>
            </a:r>
            <a:r>
              <a:rPr lang="en-US" sz="2000"/>
              <a:t> a </a:t>
            </a:r>
            <a:r>
              <a:rPr lang="en-US" sz="2000" err="1"/>
              <a:t>consolidar</a:t>
            </a:r>
            <a:r>
              <a:rPr lang="en-US" sz="2000"/>
              <a:t> o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aprendeste</a:t>
            </a:r>
            <a:r>
              <a:rPr lang="en-US" sz="2000"/>
              <a:t> e a resolver </a:t>
            </a:r>
            <a:r>
              <a:rPr lang="en-US" sz="2000" err="1"/>
              <a:t>problemas</a:t>
            </a:r>
            <a:r>
              <a:rPr lang="en-US" sz="2000"/>
              <a:t> de forma </a:t>
            </a:r>
            <a:r>
              <a:rPr lang="en-US" sz="2000" err="1"/>
              <a:t>mais</a:t>
            </a:r>
            <a:r>
              <a:rPr lang="en-US" sz="2000"/>
              <a:t> </a:t>
            </a:r>
            <a:r>
              <a:rPr lang="en-US" sz="2000" err="1"/>
              <a:t>eficiente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2"/>
              </a:rPr>
              <a:t>HackerRank</a:t>
            </a:r>
            <a:r>
              <a:rPr lang="en-US" sz="2000"/>
              <a:t> → </a:t>
            </a:r>
            <a:r>
              <a:rPr lang="en-US" sz="2000" err="1"/>
              <a:t>desafios</a:t>
            </a:r>
            <a:r>
              <a:rPr lang="en-US" sz="2000"/>
              <a:t> de </a:t>
            </a:r>
            <a:r>
              <a:rPr lang="en-US" sz="2000" err="1"/>
              <a:t>programação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várias</a:t>
            </a:r>
            <a:r>
              <a:rPr lang="en-US" sz="2000"/>
              <a:t> </a:t>
            </a:r>
            <a:r>
              <a:rPr lang="en-US" sz="2000" err="1"/>
              <a:t>linguagens</a:t>
            </a:r>
            <a:r>
              <a:rPr lang="en-US" sz="2000"/>
              <a:t>, </a:t>
            </a:r>
            <a:r>
              <a:rPr lang="en-US" sz="2000" err="1"/>
              <a:t>incluindo</a:t>
            </a:r>
            <a:r>
              <a:rPr lang="en-US" sz="2000"/>
              <a:t> Python.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3"/>
              </a:rPr>
              <a:t>LeetCode</a:t>
            </a:r>
            <a:r>
              <a:rPr lang="en-US" sz="2000"/>
              <a:t> → </a:t>
            </a:r>
            <a:r>
              <a:rPr lang="en-US" sz="2000" err="1"/>
              <a:t>excelente</a:t>
            </a:r>
            <a:r>
              <a:rPr lang="en-US" sz="2000"/>
              <a:t> para </a:t>
            </a:r>
            <a:r>
              <a:rPr lang="en-US" sz="2000" err="1"/>
              <a:t>treinar</a:t>
            </a:r>
            <a:r>
              <a:rPr lang="en-US" sz="2000"/>
              <a:t> </a:t>
            </a:r>
            <a:r>
              <a:rPr lang="en-US" sz="2000" err="1"/>
              <a:t>algoritmos</a:t>
            </a:r>
            <a:r>
              <a:rPr lang="en-US" sz="2000"/>
              <a:t> e </a:t>
            </a:r>
            <a:r>
              <a:rPr lang="en-US" sz="2000" err="1"/>
              <a:t>estruturas</a:t>
            </a:r>
            <a:r>
              <a:rPr lang="en-US" sz="2000"/>
              <a:t> de dados, </a:t>
            </a:r>
            <a:r>
              <a:rPr lang="en-US" sz="2000" err="1"/>
              <a:t>muito</a:t>
            </a:r>
            <a:r>
              <a:rPr lang="en-US" sz="2000"/>
              <a:t> </a:t>
            </a:r>
            <a:r>
              <a:rPr lang="en-US" sz="2000" err="1"/>
              <a:t>usado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entrevistas</a:t>
            </a:r>
            <a:r>
              <a:rPr lang="en-US" sz="2000"/>
              <a:t> </a:t>
            </a:r>
            <a:r>
              <a:rPr lang="en-US" sz="2000" err="1"/>
              <a:t>técnicas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4"/>
              </a:rPr>
              <a:t>Exercism</a:t>
            </a:r>
            <a:r>
              <a:rPr lang="en-US" sz="2000"/>
              <a:t> → </a:t>
            </a:r>
            <a:r>
              <a:rPr lang="en-US" sz="2000" err="1"/>
              <a:t>plataforma</a:t>
            </a:r>
            <a:r>
              <a:rPr lang="en-US" sz="2000"/>
              <a:t> </a:t>
            </a:r>
            <a:r>
              <a:rPr lang="en-US" sz="2000" err="1"/>
              <a:t>gratuita</a:t>
            </a:r>
            <a:r>
              <a:rPr lang="en-US" sz="2000"/>
              <a:t> com </a:t>
            </a:r>
            <a:r>
              <a:rPr lang="en-US" sz="2000" err="1"/>
              <a:t>exercícios</a:t>
            </a:r>
            <a:r>
              <a:rPr lang="en-US" sz="2000"/>
              <a:t> </a:t>
            </a:r>
            <a:r>
              <a:rPr lang="en-US" sz="2000" err="1"/>
              <a:t>práticos</a:t>
            </a:r>
            <a:r>
              <a:rPr lang="en-US" sz="2000"/>
              <a:t> e feedback da </a:t>
            </a:r>
            <a:r>
              <a:rPr lang="en-US" sz="2000" err="1"/>
              <a:t>comunidade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5"/>
              </a:rPr>
              <a:t>Codewars</a:t>
            </a:r>
            <a:r>
              <a:rPr lang="en-US" sz="2000"/>
              <a:t> → </a:t>
            </a:r>
            <a:r>
              <a:rPr lang="en-US" sz="2000" err="1"/>
              <a:t>desafios</a:t>
            </a:r>
            <a:r>
              <a:rPr lang="en-US" sz="2000"/>
              <a:t> </a:t>
            </a:r>
            <a:r>
              <a:rPr lang="en-US" sz="2000" err="1"/>
              <a:t>gamificados</a:t>
            </a:r>
            <a:r>
              <a:rPr lang="en-US" sz="2000"/>
              <a:t>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te</a:t>
            </a:r>
            <a:r>
              <a:rPr lang="en-US" sz="2000"/>
              <a:t> </a:t>
            </a:r>
            <a:r>
              <a:rPr lang="en-US" sz="2000" err="1"/>
              <a:t>permitem</a:t>
            </a:r>
            <a:r>
              <a:rPr lang="en-US" sz="2000"/>
              <a:t> </a:t>
            </a:r>
            <a:r>
              <a:rPr lang="en-US" sz="2000" err="1"/>
              <a:t>subir</a:t>
            </a:r>
            <a:r>
              <a:rPr lang="en-US" sz="2000"/>
              <a:t> de </a:t>
            </a:r>
            <a:r>
              <a:rPr lang="en-US" sz="2000" err="1"/>
              <a:t>nível</a:t>
            </a:r>
            <a:r>
              <a:rPr lang="en-US" sz="2000"/>
              <a:t> </a:t>
            </a:r>
            <a:r>
              <a:rPr lang="en-US" sz="2000" err="1"/>
              <a:t>conforme</a:t>
            </a:r>
            <a:r>
              <a:rPr lang="en-US" sz="2000"/>
              <a:t> resolves </a:t>
            </a:r>
            <a:r>
              <a:rPr lang="en-US" sz="2000" err="1"/>
              <a:t>problemas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endParaRPr lang="en-US" sz="2000">
              <a:ea typeface="Calibri"/>
              <a:cs typeface="Calibri"/>
            </a:endParaRPr>
          </a:p>
          <a:p>
            <a:pPr algn="just"/>
            <a:r>
              <a:rPr lang="en-US" sz="2000" b="1"/>
              <a:t> 2. </a:t>
            </a:r>
            <a:r>
              <a:rPr lang="en-US" sz="2000" b="1" err="1"/>
              <a:t>Sugestões</a:t>
            </a:r>
            <a:r>
              <a:rPr lang="en-US" sz="2000" b="1"/>
              <a:t> de </a:t>
            </a:r>
            <a:r>
              <a:rPr lang="en-US" sz="2000" b="1" err="1"/>
              <a:t>Cursos</a:t>
            </a:r>
            <a:r>
              <a:rPr lang="en-US" sz="2000" b="1"/>
              <a:t> </a:t>
            </a:r>
            <a:r>
              <a:rPr lang="en-US" sz="2000" b="1" err="1"/>
              <a:t>Gratuitos</a:t>
            </a:r>
            <a:endParaRPr lang="en-US" sz="2000" b="1">
              <a:ea typeface="Calibri"/>
              <a:cs typeface="Calibri"/>
            </a:endParaRPr>
          </a:p>
          <a:p>
            <a:pPr algn="just"/>
            <a:r>
              <a:rPr lang="en-US" sz="2000" err="1"/>
              <a:t>Aprender</a:t>
            </a:r>
            <a:r>
              <a:rPr lang="en-US" sz="2000"/>
              <a:t> com bons </a:t>
            </a:r>
            <a:r>
              <a:rPr lang="en-US" sz="2000" err="1"/>
              <a:t>cursos</a:t>
            </a:r>
            <a:r>
              <a:rPr lang="en-US" sz="2000"/>
              <a:t> </a:t>
            </a:r>
            <a:r>
              <a:rPr lang="en-US" sz="2000" err="1"/>
              <a:t>pode</a:t>
            </a:r>
            <a:r>
              <a:rPr lang="en-US" sz="2000"/>
              <a:t> </a:t>
            </a:r>
            <a:r>
              <a:rPr lang="en-US" sz="2000" err="1"/>
              <a:t>acelerar</a:t>
            </a:r>
            <a:r>
              <a:rPr lang="en-US" sz="2000"/>
              <a:t> </a:t>
            </a:r>
            <a:r>
              <a:rPr lang="en-US" sz="2000" err="1"/>
              <a:t>bastante</a:t>
            </a:r>
            <a:r>
              <a:rPr lang="en-US" sz="2000"/>
              <a:t> o </a:t>
            </a:r>
            <a:r>
              <a:rPr lang="en-US" sz="2000" err="1"/>
              <a:t>teu</a:t>
            </a:r>
            <a:r>
              <a:rPr lang="en-US" sz="2000"/>
              <a:t> </a:t>
            </a:r>
            <a:r>
              <a:rPr lang="en-US" sz="2000" err="1"/>
              <a:t>progresso</a:t>
            </a:r>
            <a:r>
              <a:rPr lang="en-US" sz="2000"/>
              <a:t>. Eis </a:t>
            </a:r>
            <a:r>
              <a:rPr lang="en-US" sz="2000" err="1"/>
              <a:t>algumas</a:t>
            </a:r>
            <a:r>
              <a:rPr lang="en-US" sz="2000"/>
              <a:t> </a:t>
            </a:r>
            <a:r>
              <a:rPr lang="en-US" sz="2000" err="1"/>
              <a:t>recomendações</a:t>
            </a:r>
            <a:r>
              <a:rPr lang="en-US" sz="2000"/>
              <a:t>: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6"/>
              </a:rPr>
              <a:t>Curso Python Brasil – Curso em Vídeo (YouTube)</a:t>
            </a:r>
            <a:endParaRPr lang="en-US" sz="2000" b="1">
              <a:ea typeface="Calibri"/>
              <a:cs typeface="Calibri"/>
              <a:hlinkClick r:id="" action="ppaction://noaction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7"/>
              </a:rPr>
              <a:t>Python for Everybody – Coursera (Dr. Charles Severance)</a:t>
            </a:r>
            <a:endParaRPr lang="en-US" sz="2000" b="1">
              <a:ea typeface="Calibri"/>
              <a:cs typeface="Calibri"/>
              <a:hlinkClick r:id="" action="ppaction://noaction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8"/>
              </a:rPr>
              <a:t>CS50’s Introduction to Computer Science – Harvard (edX)</a:t>
            </a:r>
            <a:endParaRPr lang="en-US" sz="2000" b="1">
              <a:ea typeface="Calibri"/>
              <a:cs typeface="Calibri"/>
              <a:hlinkClick r:id="" action="ppaction://noaction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9"/>
              </a:rPr>
              <a:t>FreeCodeCamp – Python Full Course (YouTube)</a:t>
            </a:r>
            <a:endParaRPr lang="en-US" sz="2000" b="1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endParaRPr lang="en-US" sz="2000" b="1">
              <a:ea typeface="Calibri"/>
              <a:cs typeface="Calibri"/>
            </a:endParaRPr>
          </a:p>
          <a:p>
            <a:pPr algn="just"/>
            <a:r>
              <a:rPr lang="en-US" sz="2000" b="1"/>
              <a:t> 3. </a:t>
            </a:r>
            <a:r>
              <a:rPr lang="en-US" sz="2000" b="1" err="1"/>
              <a:t>Comunidades</a:t>
            </a:r>
            <a:r>
              <a:rPr lang="en-US" sz="2000" b="1"/>
              <a:t> para Networking</a:t>
            </a:r>
            <a:endParaRPr lang="en-US" sz="2000" b="1">
              <a:ea typeface="Calibri"/>
              <a:cs typeface="Calibri"/>
            </a:endParaRPr>
          </a:p>
          <a:p>
            <a:pPr algn="just"/>
            <a:r>
              <a:rPr lang="en-US" sz="2000" err="1"/>
              <a:t>Participar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comunidades</a:t>
            </a:r>
            <a:r>
              <a:rPr lang="en-US" sz="2000"/>
              <a:t> é </a:t>
            </a:r>
            <a:r>
              <a:rPr lang="en-US" sz="2000" err="1"/>
              <a:t>uma</a:t>
            </a:r>
            <a:r>
              <a:rPr lang="en-US" sz="2000"/>
              <a:t> das </a:t>
            </a:r>
            <a:r>
              <a:rPr lang="en-US" sz="2000" err="1"/>
              <a:t>melhores</a:t>
            </a:r>
            <a:r>
              <a:rPr lang="en-US" sz="2000"/>
              <a:t> </a:t>
            </a:r>
            <a:r>
              <a:rPr lang="en-US" sz="2000" err="1"/>
              <a:t>formas</a:t>
            </a:r>
            <a:r>
              <a:rPr lang="en-US" sz="2000"/>
              <a:t> de </a:t>
            </a:r>
            <a:r>
              <a:rPr lang="en-US" sz="2000" err="1"/>
              <a:t>aprender</a:t>
            </a:r>
            <a:r>
              <a:rPr lang="en-US" sz="2000"/>
              <a:t>, </a:t>
            </a:r>
            <a:r>
              <a:rPr lang="en-US" sz="2000" err="1"/>
              <a:t>partilhar</a:t>
            </a:r>
            <a:r>
              <a:rPr lang="en-US" sz="2000"/>
              <a:t> </a:t>
            </a:r>
            <a:r>
              <a:rPr lang="en-US" sz="2000" err="1"/>
              <a:t>conhecimento</a:t>
            </a:r>
            <a:r>
              <a:rPr lang="en-US" sz="2000"/>
              <a:t> e </a:t>
            </a:r>
            <a:r>
              <a:rPr lang="en-US" sz="2000" err="1"/>
              <a:t>criar</a:t>
            </a:r>
            <a:r>
              <a:rPr lang="en-US" sz="2000"/>
              <a:t> </a:t>
            </a:r>
            <a:r>
              <a:rPr lang="en-US" sz="2000" err="1"/>
              <a:t>conexões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10"/>
              </a:rPr>
              <a:t>Stack Overflow</a:t>
            </a:r>
            <a:r>
              <a:rPr lang="en-US" sz="2000"/>
              <a:t> → </a:t>
            </a:r>
            <a:r>
              <a:rPr lang="en-US" sz="2000" err="1"/>
              <a:t>comunidade</a:t>
            </a:r>
            <a:r>
              <a:rPr lang="en-US" sz="2000"/>
              <a:t> global de </a:t>
            </a:r>
            <a:r>
              <a:rPr lang="en-US" sz="2000" err="1"/>
              <a:t>programadores</a:t>
            </a:r>
            <a:r>
              <a:rPr lang="en-US" sz="2000"/>
              <a:t>, </a:t>
            </a:r>
            <a:r>
              <a:rPr lang="en-US" sz="2000" err="1"/>
              <a:t>ótima</a:t>
            </a:r>
            <a:r>
              <a:rPr lang="en-US" sz="2000"/>
              <a:t> para </a:t>
            </a:r>
            <a:r>
              <a:rPr lang="en-US" sz="2000" err="1"/>
              <a:t>tirar</a:t>
            </a:r>
            <a:r>
              <a:rPr lang="en-US" sz="2000"/>
              <a:t> </a:t>
            </a:r>
            <a:r>
              <a:rPr lang="en-US" sz="2000" err="1"/>
              <a:t>dúvidas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11"/>
              </a:rPr>
              <a:t>Reddit – r/learnpython</a:t>
            </a:r>
            <a:r>
              <a:rPr lang="en-US" sz="2000"/>
              <a:t> → </a:t>
            </a:r>
            <a:r>
              <a:rPr lang="en-US" sz="2000" err="1"/>
              <a:t>fórum</a:t>
            </a:r>
            <a:r>
              <a:rPr lang="en-US" sz="2000"/>
              <a:t> </a:t>
            </a:r>
            <a:r>
              <a:rPr lang="en-US" sz="2000" err="1"/>
              <a:t>dedicado</a:t>
            </a:r>
            <a:r>
              <a:rPr lang="en-US" sz="2000"/>
              <a:t> a </a:t>
            </a:r>
            <a:r>
              <a:rPr lang="en-US" sz="2000" err="1"/>
              <a:t>iniciantes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Python.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12"/>
              </a:rPr>
              <a:t>Discord – Python Community</a:t>
            </a:r>
            <a:r>
              <a:rPr lang="en-US" sz="2000"/>
              <a:t> → </a:t>
            </a:r>
            <a:r>
              <a:rPr lang="en-US" sz="2000" err="1"/>
              <a:t>comunidade</a:t>
            </a:r>
            <a:r>
              <a:rPr lang="en-US" sz="2000"/>
              <a:t> </a:t>
            </a:r>
            <a:r>
              <a:rPr lang="en-US" sz="2000" err="1"/>
              <a:t>ativa</a:t>
            </a:r>
            <a:r>
              <a:rPr lang="en-US" sz="2000"/>
              <a:t> para </a:t>
            </a:r>
            <a:r>
              <a:rPr lang="en-US" sz="2000" err="1"/>
              <a:t>conversar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tempo real.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>
                <a:hlinkClick r:id="rId13"/>
              </a:rPr>
              <a:t>Comunidade Python Brasil</a:t>
            </a:r>
            <a:r>
              <a:rPr lang="en-US" sz="2000"/>
              <a:t> → rede de </a:t>
            </a:r>
            <a:r>
              <a:rPr lang="en-US" sz="2000" err="1"/>
              <a:t>programadores</a:t>
            </a:r>
            <a:r>
              <a:rPr lang="en-US" sz="2000"/>
              <a:t> Python no </a:t>
            </a:r>
            <a:r>
              <a:rPr lang="en-US" sz="2000" err="1"/>
              <a:t>Brasil</a:t>
            </a:r>
            <a:r>
              <a:rPr lang="en-US" sz="2000"/>
              <a:t> e </a:t>
            </a:r>
            <a:r>
              <a:rPr lang="en-US" sz="2000" err="1"/>
              <a:t>países</a:t>
            </a:r>
            <a:r>
              <a:rPr lang="en-US" sz="2000"/>
              <a:t> </a:t>
            </a:r>
            <a:r>
              <a:rPr lang="en-US" sz="2000" err="1"/>
              <a:t>lusófonos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r>
              <a:rPr lang="en-US" sz="2000" b="1" err="1"/>
              <a:t>Grupos</a:t>
            </a:r>
            <a:r>
              <a:rPr lang="en-US" sz="2000" b="1"/>
              <a:t> no LinkedIn</a:t>
            </a:r>
            <a:r>
              <a:rPr lang="en-US" sz="2000"/>
              <a:t> → basta </a:t>
            </a:r>
            <a:r>
              <a:rPr lang="en-US" sz="2000" err="1"/>
              <a:t>pesquisar</a:t>
            </a:r>
            <a:r>
              <a:rPr lang="en-US" sz="2000"/>
              <a:t> “Python” para </a:t>
            </a:r>
            <a:r>
              <a:rPr lang="en-US" sz="2000" err="1"/>
              <a:t>encontrar</a:t>
            </a:r>
            <a:r>
              <a:rPr lang="en-US" sz="2000"/>
              <a:t> </a:t>
            </a:r>
            <a:r>
              <a:rPr lang="en-US" sz="2000" err="1"/>
              <a:t>grupos</a:t>
            </a:r>
            <a:r>
              <a:rPr lang="en-US" sz="2000"/>
              <a:t> de </a:t>
            </a:r>
            <a:r>
              <a:rPr lang="en-US" sz="2000" err="1"/>
              <a:t>estudo</a:t>
            </a:r>
            <a:r>
              <a:rPr lang="en-US" sz="2000"/>
              <a:t> e networking.</a:t>
            </a:r>
            <a:endParaRPr lang="en-US" sz="2000">
              <a:ea typeface="Calibri"/>
              <a:cs typeface="Calibri"/>
            </a:endParaRPr>
          </a:p>
          <a:p>
            <a:pPr marL="228600" indent="-228600" algn="just">
              <a:buFont typeface=""/>
              <a:buChar char="•"/>
            </a:pPr>
            <a:endParaRPr lang="en-US" sz="2000">
              <a:ea typeface="Calibri"/>
              <a:cs typeface="Calibri"/>
            </a:endParaRPr>
          </a:p>
          <a:p>
            <a:pPr algn="just"/>
            <a:r>
              <a:rPr lang="en-US" sz="2000"/>
              <a:t>✅ Com esses </a:t>
            </a:r>
            <a:r>
              <a:rPr lang="en-US" sz="2000" err="1"/>
              <a:t>recursos</a:t>
            </a:r>
            <a:r>
              <a:rPr lang="en-US" sz="2000"/>
              <a:t>, tens agora um </a:t>
            </a:r>
            <a:r>
              <a:rPr lang="en-US" sz="2000" err="1"/>
              <a:t>caminho</a:t>
            </a:r>
            <a:r>
              <a:rPr lang="en-US" sz="2000"/>
              <a:t> claro para </a:t>
            </a:r>
            <a:r>
              <a:rPr lang="en-US" sz="2000" err="1"/>
              <a:t>continuar</a:t>
            </a:r>
            <a:r>
              <a:rPr lang="en-US" sz="2000"/>
              <a:t> </a:t>
            </a:r>
            <a:r>
              <a:rPr lang="en-US" sz="2000" err="1"/>
              <a:t>os</a:t>
            </a:r>
            <a:r>
              <a:rPr lang="en-US" sz="2000"/>
              <a:t> </a:t>
            </a:r>
            <a:r>
              <a:rPr lang="en-US" sz="2000" err="1"/>
              <a:t>estudos</a:t>
            </a:r>
            <a:r>
              <a:rPr lang="en-US" sz="2000"/>
              <a:t>, </a:t>
            </a:r>
            <a:r>
              <a:rPr lang="en-US" sz="2000" err="1"/>
              <a:t>praticar</a:t>
            </a:r>
            <a:r>
              <a:rPr lang="en-US" sz="2000"/>
              <a:t> </a:t>
            </a:r>
            <a:r>
              <a:rPr lang="en-US" sz="2000" err="1"/>
              <a:t>diariamente</a:t>
            </a:r>
            <a:r>
              <a:rPr lang="en-US" sz="2000"/>
              <a:t> e </a:t>
            </a:r>
            <a:r>
              <a:rPr lang="en-US" sz="2000" err="1"/>
              <a:t>criar</a:t>
            </a:r>
            <a:r>
              <a:rPr lang="en-US" sz="2000"/>
              <a:t> </a:t>
            </a:r>
            <a:r>
              <a:rPr lang="en-US" sz="2000" err="1"/>
              <a:t>conexões</a:t>
            </a:r>
            <a:r>
              <a:rPr lang="en-US" sz="2000"/>
              <a:t> </a:t>
            </a:r>
            <a:r>
              <a:rPr lang="en-US" sz="2000" err="1"/>
              <a:t>que</a:t>
            </a:r>
            <a:r>
              <a:rPr lang="en-US" sz="2000"/>
              <a:t> </a:t>
            </a:r>
            <a:r>
              <a:rPr lang="en-US" sz="2000" err="1"/>
              <a:t>podem</a:t>
            </a:r>
            <a:r>
              <a:rPr lang="en-US" sz="2000"/>
              <a:t> </a:t>
            </a:r>
            <a:r>
              <a:rPr lang="en-US" sz="2000" err="1"/>
              <a:t>abrir</a:t>
            </a:r>
            <a:r>
              <a:rPr lang="en-US" sz="2000"/>
              <a:t> </a:t>
            </a:r>
            <a:r>
              <a:rPr lang="en-US" sz="2000" err="1"/>
              <a:t>portas</a:t>
            </a:r>
            <a:r>
              <a:rPr lang="en-US" sz="2000"/>
              <a:t> para </a:t>
            </a:r>
            <a:r>
              <a:rPr lang="en-US" sz="2000" err="1"/>
              <a:t>novas</a:t>
            </a:r>
            <a:r>
              <a:rPr lang="en-US" sz="2000"/>
              <a:t> </a:t>
            </a:r>
            <a:r>
              <a:rPr lang="en-US" sz="2000" err="1"/>
              <a:t>oportunidades</a:t>
            </a:r>
            <a:r>
              <a:rPr lang="en-US" sz="2000"/>
              <a:t>.</a:t>
            </a:r>
            <a:endParaRPr lang="en-US" sz="20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193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49</a:t>
            </a:fld>
            <a:endParaRPr lang="pt-BR"/>
          </a:p>
        </p:txBody>
      </p:sp>
      <p:sp>
        <p:nvSpPr>
          <p:cNvPr id="6" name="Marcador de Posição do Rodapé 3">
            <a:extLst>
              <a:ext uri="{FF2B5EF4-FFF2-40B4-BE49-F238E27FC236}">
                <a16:creationId xmlns:a16="http://schemas.microsoft.com/office/drawing/2014/main" id="{4385A175-DAD8-BCA9-2315-E608A985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F0A9-58E1-8F95-ACF0-90ACA7F3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327A06E-887C-B7E3-FAC1-A12AFA7B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D0FE223-3686-2F84-54DD-45E2C3FE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588ACC-6C59-8745-FFE7-61F8C74A20C6}"/>
              </a:ext>
            </a:extLst>
          </p:cNvPr>
          <p:cNvSpPr txBox="1"/>
          <p:nvPr/>
        </p:nvSpPr>
        <p:spPr>
          <a:xfrm>
            <a:off x="2140788" y="3374366"/>
            <a:ext cx="59435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 </a:t>
            </a:r>
            <a:r>
              <a:rPr lang="en-US" err="1">
                <a:ea typeface="+mn-lt"/>
                <a:cs typeface="+mn-lt"/>
              </a:rPr>
              <a:t>Vivemos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numa</a:t>
            </a:r>
            <a:r>
              <a:rPr lang="en-US">
                <a:ea typeface="+mn-lt"/>
                <a:cs typeface="+mn-lt"/>
              </a:rPr>
              <a:t> era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a </a:t>
            </a:r>
            <a:r>
              <a:rPr lang="en-US" b="1" err="1">
                <a:ea typeface="+mn-lt"/>
                <a:cs typeface="+mn-lt"/>
              </a:rPr>
              <a:t>tecnologia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está</a:t>
            </a:r>
            <a:r>
              <a:rPr lang="en-US" b="1">
                <a:ea typeface="+mn-lt"/>
                <a:cs typeface="+mn-lt"/>
              </a:rPr>
              <a:t> no </a:t>
            </a:r>
            <a:r>
              <a:rPr lang="en-US" b="1" err="1">
                <a:ea typeface="+mn-lt"/>
                <a:cs typeface="+mn-lt"/>
              </a:rPr>
              <a:t>centro</a:t>
            </a:r>
            <a:r>
              <a:rPr lang="en-US" b="1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tudo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empresas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governos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mesmo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nosso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cotidiano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dependem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soluções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digitais</a:t>
            </a:r>
            <a:r>
              <a:rPr lang="en-US">
                <a:ea typeface="+mn-lt"/>
                <a:cs typeface="+mn-lt"/>
              </a:rPr>
              <a:t>. Nesse </a:t>
            </a:r>
            <a:r>
              <a:rPr lang="en-US" err="1">
                <a:ea typeface="+mn-lt"/>
                <a:cs typeface="+mn-lt"/>
              </a:rPr>
              <a:t>contexto</a:t>
            </a:r>
            <a:r>
              <a:rPr lang="en-US">
                <a:ea typeface="+mn-lt"/>
                <a:cs typeface="+mn-lt"/>
              </a:rPr>
              <a:t>, o Python </a:t>
            </a:r>
            <a:r>
              <a:rPr lang="en-US" err="1">
                <a:ea typeface="+mn-lt"/>
                <a:cs typeface="+mn-lt"/>
              </a:rPr>
              <a:t>ganhou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protagonismo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oferecer</a:t>
            </a:r>
            <a:r>
              <a:rPr lang="en-US">
                <a:ea typeface="+mn-lt"/>
                <a:cs typeface="+mn-lt"/>
              </a:rPr>
              <a:t>:</a:t>
            </a:r>
            <a:endParaRPr lang="pt-PT"/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Alta </a:t>
            </a:r>
            <a:r>
              <a:rPr lang="en-US" b="1" err="1">
                <a:ea typeface="+mn-lt"/>
                <a:cs typeface="+mn-lt"/>
              </a:rPr>
              <a:t>demanda</a:t>
            </a:r>
            <a:r>
              <a:rPr lang="en-US" b="1">
                <a:ea typeface="+mn-lt"/>
                <a:cs typeface="+mn-lt"/>
              </a:rPr>
              <a:t> no mercado de </a:t>
            </a:r>
            <a:r>
              <a:rPr lang="en-US" b="1" err="1">
                <a:ea typeface="+mn-lt"/>
                <a:cs typeface="+mn-lt"/>
              </a:rPr>
              <a:t>trabalho</a:t>
            </a:r>
            <a:r>
              <a:rPr lang="en-US">
                <a:ea typeface="+mn-lt"/>
                <a:cs typeface="+mn-lt"/>
              </a:rPr>
              <a:t>, com </a:t>
            </a:r>
            <a:r>
              <a:rPr lang="en-US" err="1">
                <a:ea typeface="+mn-lt"/>
                <a:cs typeface="+mn-lt"/>
              </a:rPr>
              <a:t>oportunidades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diversas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áreas</a:t>
            </a:r>
            <a:r>
              <a:rPr lang="en-US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Grande </a:t>
            </a:r>
            <a:r>
              <a:rPr lang="en-US" b="1" err="1">
                <a:ea typeface="+mn-lt"/>
                <a:cs typeface="+mn-lt"/>
              </a:rPr>
              <a:t>comunidade</a:t>
            </a:r>
            <a:r>
              <a:rPr lang="en-US" b="1">
                <a:ea typeface="+mn-lt"/>
                <a:cs typeface="+mn-lt"/>
              </a:rPr>
              <a:t> global</a:t>
            </a:r>
            <a:r>
              <a:rPr lang="en-US">
                <a:ea typeface="+mn-lt"/>
                <a:cs typeface="+mn-lt"/>
              </a:rPr>
              <a:t>, com </a:t>
            </a:r>
            <a:r>
              <a:rPr lang="en-US" err="1">
                <a:ea typeface="+mn-lt"/>
                <a:cs typeface="+mn-lt"/>
              </a:rPr>
              <a:t>milhões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programadores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prontos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partilhar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conhecimento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Bibliotecas</a:t>
            </a:r>
            <a:r>
              <a:rPr lang="en-US" b="1">
                <a:ea typeface="+mn-lt"/>
                <a:cs typeface="+mn-lt"/>
              </a:rPr>
              <a:t> e frameworks </a:t>
            </a:r>
            <a:r>
              <a:rPr lang="en-US" b="1" err="1">
                <a:ea typeface="+mn-lt"/>
                <a:cs typeface="+mn-lt"/>
              </a:rPr>
              <a:t>poderosos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aceleram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desenvolvimento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soluções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complexas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 </a:t>
            </a:r>
            <a:r>
              <a:rPr lang="en-US" err="1">
                <a:ea typeface="+mn-lt"/>
                <a:cs typeface="+mn-lt"/>
              </a:rPr>
              <a:t>Aprender</a:t>
            </a:r>
            <a:r>
              <a:rPr lang="en-US">
                <a:ea typeface="+mn-lt"/>
                <a:cs typeface="+mn-lt"/>
              </a:rPr>
              <a:t> Python </a:t>
            </a:r>
            <a:r>
              <a:rPr lang="en-US" err="1">
                <a:ea typeface="+mn-lt"/>
                <a:cs typeface="+mn-lt"/>
              </a:rPr>
              <a:t>hoje</a:t>
            </a:r>
            <a:r>
              <a:rPr lang="en-US">
                <a:ea typeface="+mn-lt"/>
                <a:cs typeface="+mn-lt"/>
              </a:rPr>
              <a:t> é </a:t>
            </a:r>
            <a:r>
              <a:rPr lang="en-US" err="1">
                <a:ea typeface="+mn-lt"/>
                <a:cs typeface="+mn-lt"/>
              </a:rPr>
              <a:t>abrir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portas</a:t>
            </a:r>
            <a:r>
              <a:rPr lang="en-US">
                <a:ea typeface="+mn-lt"/>
                <a:cs typeface="+mn-lt"/>
              </a:rPr>
              <a:t> para um </a:t>
            </a:r>
            <a:r>
              <a:rPr lang="en-US" err="1">
                <a:ea typeface="+mn-lt"/>
                <a:cs typeface="+mn-lt"/>
              </a:rPr>
              <a:t>futuro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repleto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possibilidades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seja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conquistar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emprego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iniciar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projeto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próprio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mesmo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explorar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áreas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inteligência</a:t>
            </a:r>
            <a:r>
              <a:rPr lang="en-US">
                <a:ea typeface="+mn-lt"/>
                <a:cs typeface="+mn-lt"/>
              </a:rPr>
              <a:t> artificial, </a:t>
            </a:r>
            <a:r>
              <a:rPr lang="en-US" err="1">
                <a:ea typeface="+mn-lt"/>
                <a:cs typeface="+mn-lt"/>
              </a:rPr>
              <a:t>ciência</a:t>
            </a:r>
            <a:r>
              <a:rPr lang="en-US">
                <a:ea typeface="+mn-lt"/>
                <a:cs typeface="+mn-lt"/>
              </a:rPr>
              <a:t> de dados e </a:t>
            </a:r>
            <a:r>
              <a:rPr lang="en-US" err="1">
                <a:ea typeface="+mn-lt"/>
                <a:cs typeface="+mn-lt"/>
              </a:rPr>
              <a:t>cibersegurança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just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5DFEC6-1106-0103-8794-F73D758290DA}"/>
              </a:ext>
            </a:extLst>
          </p:cNvPr>
          <p:cNvSpPr txBox="1"/>
          <p:nvPr/>
        </p:nvSpPr>
        <p:spPr>
          <a:xfrm>
            <a:off x="3253123" y="1092626"/>
            <a:ext cx="5943599" cy="1200329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11FFFE"/>
                </a:solidFill>
                <a:ea typeface="+mn-lt"/>
                <a:cs typeface="+mn-lt"/>
              </a:rPr>
              <a:t>A </a:t>
            </a:r>
            <a:r>
              <a:rPr lang="en-US" sz="3600" b="1" err="1">
                <a:solidFill>
                  <a:srgbClr val="11FFFE"/>
                </a:solidFill>
                <a:ea typeface="+mn-lt"/>
                <a:cs typeface="+mn-lt"/>
              </a:rPr>
              <a:t>importância</a:t>
            </a:r>
            <a:r>
              <a:rPr lang="en-US" sz="3600" b="1">
                <a:solidFill>
                  <a:srgbClr val="11FFFE"/>
                </a:solidFill>
                <a:ea typeface="+mn-lt"/>
                <a:cs typeface="+mn-lt"/>
              </a:rPr>
              <a:t> da </a:t>
            </a:r>
            <a:r>
              <a:rPr lang="en-US" sz="3600" b="1" err="1">
                <a:solidFill>
                  <a:srgbClr val="11FFFE"/>
                </a:solidFill>
                <a:ea typeface="+mn-lt"/>
                <a:cs typeface="+mn-lt"/>
              </a:rPr>
              <a:t>linguagem</a:t>
            </a:r>
            <a:r>
              <a:rPr lang="en-US" sz="3600" b="1">
                <a:solidFill>
                  <a:srgbClr val="11FFFE"/>
                </a:solidFill>
                <a:ea typeface="+mn-lt"/>
                <a:cs typeface="+mn-lt"/>
              </a:rPr>
              <a:t> no mercado </a:t>
            </a:r>
            <a:r>
              <a:rPr lang="en-US" sz="3600" b="1" err="1">
                <a:solidFill>
                  <a:srgbClr val="11FFFE"/>
                </a:solidFill>
                <a:ea typeface="+mn-lt"/>
                <a:cs typeface="+mn-lt"/>
              </a:rPr>
              <a:t>atual</a:t>
            </a:r>
            <a:endParaRPr lang="pt-PT" sz="3600" b="1" err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45513BC-F53E-BF3D-3967-3102216B81D7}"/>
              </a:ext>
            </a:extLst>
          </p:cNvPr>
          <p:cNvSpPr/>
          <p:nvPr/>
        </p:nvSpPr>
        <p:spPr>
          <a:xfrm rot="5400000">
            <a:off x="3479308" y="63354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9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/>
              <a:t>Esse Ebook foi gerado por IA, e diagramado por humano.</a:t>
            </a:r>
            <a:br>
              <a:rPr lang="pt-BR" sz="2400"/>
            </a:br>
            <a:r>
              <a:rPr lang="pt-BR" sz="2400"/>
              <a:t>O passo a passo se encontra no meu </a:t>
            </a:r>
            <a:r>
              <a:rPr lang="pt-BR" sz="2400" err="1"/>
              <a:t>Github</a:t>
            </a:r>
            <a:endParaRPr lang="pt-BR" sz="2400"/>
          </a:p>
          <a:p>
            <a:pPr algn="ctr"/>
            <a:r>
              <a:rPr lang="pt-BR" sz="4400"/>
              <a:t>.</a:t>
            </a:r>
            <a:br>
              <a:rPr lang="pt-BR" sz="2400"/>
            </a:br>
            <a:r>
              <a:rPr lang="pt-BR" sz="240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50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1381471" y="7114524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b="1" dirty="0">
              <a:ea typeface="Calibri"/>
              <a:cs typeface="Calibri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53" y="558772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97EEE5B-BE39-7E48-05EF-E707B314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425" r="471"/>
          <a:stretch>
            <a:fillRect/>
          </a:stretch>
        </p:blipFill>
        <p:spPr>
          <a:xfrm>
            <a:off x="2375" y="7895430"/>
            <a:ext cx="9600265" cy="505937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30BF7FF-F15D-E0AD-5AD1-93B7408C9835}"/>
              </a:ext>
            </a:extLst>
          </p:cNvPr>
          <p:cNvSpPr txBox="1"/>
          <p:nvPr/>
        </p:nvSpPr>
        <p:spPr>
          <a:xfrm>
            <a:off x="1804481" y="7268993"/>
            <a:ext cx="687745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hlinkClick r:id="rId5"/>
              </a:rPr>
              <a:t>https://github.com/Israzuba0023/Como-criar-Ebook-com-IA</a:t>
            </a:r>
            <a:endParaRPr lang="pt-PT" sz="2000" b="1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98D9-61C6-F420-6F03-88F736388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3A87C9B-5973-B49B-080D-0B78CF3F91B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A511D6F8-08CA-4D45-409F-75185FA76FF0}"/>
              </a:ext>
            </a:extLst>
          </p:cNvPr>
          <p:cNvSpPr txBox="1"/>
          <p:nvPr/>
        </p:nvSpPr>
        <p:spPr>
          <a:xfrm>
            <a:off x="-5189" y="6631392"/>
            <a:ext cx="986557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b="1">
                <a:solidFill>
                  <a:schemeClr val="bg1"/>
                </a:solidFill>
                <a:ea typeface="+mn-lt"/>
                <a:cs typeface="+mn-lt"/>
              </a:rPr>
              <a:t>O que é Python?</a:t>
            </a:r>
            <a:endParaRPr lang="pt-PT" sz="8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230D6FB9-F4D6-E1E4-424C-ED9BFEDB9052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>
                <a:ln>
                  <a:solidFill>
                    <a:srgbClr val="11FFFE"/>
                  </a:solidFill>
                </a:ln>
                <a:solidFill>
                  <a:srgbClr val="11FFFE"/>
                </a:solidFill>
                <a:latin typeface="Impact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7857B1A-1F60-952A-D524-2F90390A2E97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4D3CBDE-7CBC-5937-4BC2-09539D7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0F462816-4550-D754-AB2A-5C7FCD39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8" y="11865189"/>
            <a:ext cx="3240405" cy="681567"/>
          </a:xfrm>
        </p:spPr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62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DF3A-6BE7-6994-73EF-CDBD1B558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4CA05D0-3079-40A4-E0EE-A6888D51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14553C6-FF0B-B5B7-2D5E-208D5B26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 descr="Uma imagem com texto, captura de ecrã, roxo, violeta&#10;&#10;Os conteúdos gerados por IA poderão estar incorretos.">
            <a:extLst>
              <a:ext uri="{FF2B5EF4-FFF2-40B4-BE49-F238E27FC236}">
                <a16:creationId xmlns:a16="http://schemas.microsoft.com/office/drawing/2014/main" id="{74F190EC-292B-E204-DF01-13371C87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11" r="47458" b="157"/>
          <a:stretch>
            <a:fillRect/>
          </a:stretch>
        </p:blipFill>
        <p:spPr>
          <a:xfrm>
            <a:off x="234" y="0"/>
            <a:ext cx="2647159" cy="128015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D4CC63D-DE2F-3051-956C-062DEE617C48}"/>
              </a:ext>
            </a:extLst>
          </p:cNvPr>
          <p:cNvSpPr txBox="1"/>
          <p:nvPr/>
        </p:nvSpPr>
        <p:spPr>
          <a:xfrm>
            <a:off x="3376470" y="1007204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História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e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Criador</a:t>
            </a:r>
            <a:endParaRPr lang="pt-PT" err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42DB3B-212F-3762-782C-21E4368775BC}"/>
              </a:ext>
            </a:extLst>
          </p:cNvPr>
          <p:cNvSpPr/>
          <p:nvPr/>
        </p:nvSpPr>
        <p:spPr>
          <a:xfrm rot="5400000">
            <a:off x="3479308" y="63354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uido van Rossum - Faces of Open Source">
            <a:extLst>
              <a:ext uri="{FF2B5EF4-FFF2-40B4-BE49-F238E27FC236}">
                <a16:creationId xmlns:a16="http://schemas.microsoft.com/office/drawing/2014/main" id="{F6E1052A-64EF-A210-FF86-F22B9D53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06" y="2783945"/>
            <a:ext cx="2168524" cy="256010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448E80-2C0D-D6A2-8175-8A956EA31462}"/>
              </a:ext>
            </a:extLst>
          </p:cNvPr>
          <p:cNvSpPr txBox="1"/>
          <p:nvPr/>
        </p:nvSpPr>
        <p:spPr>
          <a:xfrm>
            <a:off x="2971799" y="3056466"/>
            <a:ext cx="34544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 A </a:t>
            </a:r>
            <a:r>
              <a:rPr lang="en-US" err="1"/>
              <a:t>linguagem</a:t>
            </a:r>
            <a:r>
              <a:rPr lang="en-US"/>
              <a:t> </a:t>
            </a:r>
            <a:r>
              <a:rPr lang="en-US" b="1"/>
              <a:t>Python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criada</a:t>
            </a:r>
            <a:r>
              <a:rPr lang="en-US"/>
              <a:t> no final da </a:t>
            </a:r>
            <a:r>
              <a:rPr lang="en-US" err="1"/>
              <a:t>década</a:t>
            </a:r>
            <a:r>
              <a:rPr lang="en-US"/>
              <a:t> de 1980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b="1"/>
              <a:t>Guido van Rossum</a:t>
            </a:r>
            <a:r>
              <a:rPr lang="en-US"/>
              <a:t>, um </a:t>
            </a:r>
            <a:r>
              <a:rPr lang="en-US" err="1"/>
              <a:t>programador</a:t>
            </a:r>
            <a:r>
              <a:rPr lang="en-US"/>
              <a:t> </a:t>
            </a:r>
            <a:r>
              <a:rPr lang="en-US" err="1"/>
              <a:t>holandês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trabalhava</a:t>
            </a:r>
            <a:r>
              <a:rPr lang="en-US"/>
              <a:t> no </a:t>
            </a:r>
            <a:r>
              <a:rPr lang="en-US" i="1"/>
              <a:t>Centrum </a:t>
            </a:r>
            <a:r>
              <a:rPr lang="en-US" i="1" err="1"/>
              <a:t>Wiskunde</a:t>
            </a:r>
            <a:r>
              <a:rPr lang="en-US" i="1"/>
              <a:t> &amp; Informatica</a:t>
            </a:r>
            <a:r>
              <a:rPr lang="en-US"/>
              <a:t> (CWI), </a:t>
            </a:r>
            <a:r>
              <a:rPr lang="en-US" err="1"/>
              <a:t>na</a:t>
            </a:r>
            <a:r>
              <a:rPr lang="en-US"/>
              <a:t> Holanda. O </a:t>
            </a:r>
            <a:r>
              <a:rPr lang="en-US" err="1"/>
              <a:t>seu</a:t>
            </a:r>
            <a:r>
              <a:rPr lang="en-US"/>
              <a:t> </a:t>
            </a:r>
            <a:r>
              <a:rPr lang="en-US" err="1"/>
              <a:t>primeiro</a:t>
            </a:r>
            <a:r>
              <a:rPr lang="en-US"/>
              <a:t> </a:t>
            </a:r>
            <a:r>
              <a:rPr lang="en-US" err="1"/>
              <a:t>lançamento</a:t>
            </a:r>
            <a:r>
              <a:rPr lang="en-US"/>
              <a:t> </a:t>
            </a:r>
            <a:r>
              <a:rPr lang="en-US" err="1"/>
              <a:t>oficial</a:t>
            </a:r>
            <a:r>
              <a:rPr lang="en-US"/>
              <a:t> </a:t>
            </a:r>
            <a:r>
              <a:rPr lang="en-US" err="1"/>
              <a:t>ocorreu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b="1"/>
              <a:t>1991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76BBA8-8505-B793-69BC-C94E120222B0}"/>
              </a:ext>
            </a:extLst>
          </p:cNvPr>
          <p:cNvSpPr txBox="1"/>
          <p:nvPr/>
        </p:nvSpPr>
        <p:spPr>
          <a:xfrm>
            <a:off x="2853267" y="5528734"/>
            <a:ext cx="597746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 O </a:t>
            </a:r>
            <a:r>
              <a:rPr lang="en-US" err="1"/>
              <a:t>objetivo</a:t>
            </a:r>
            <a:r>
              <a:rPr lang="en-US"/>
              <a:t> de Guido era </a:t>
            </a:r>
            <a:r>
              <a:rPr lang="en-US" err="1"/>
              <a:t>desenvolver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 de </a:t>
            </a:r>
            <a:r>
              <a:rPr lang="en-US" err="1"/>
              <a:t>programação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fosse </a:t>
            </a:r>
            <a:r>
              <a:rPr lang="en-US" b="1" err="1"/>
              <a:t>fácil</a:t>
            </a:r>
            <a:r>
              <a:rPr lang="en-US" b="1"/>
              <a:t> de </a:t>
            </a:r>
            <a:r>
              <a:rPr lang="en-US" b="1" err="1"/>
              <a:t>aprender</a:t>
            </a:r>
            <a:r>
              <a:rPr lang="en-US" b="1"/>
              <a:t>, </a:t>
            </a:r>
            <a:r>
              <a:rPr lang="en-US" b="1" err="1"/>
              <a:t>legível</a:t>
            </a:r>
            <a:r>
              <a:rPr lang="en-US" b="1"/>
              <a:t> e </a:t>
            </a:r>
            <a:r>
              <a:rPr lang="en-US" b="1" err="1"/>
              <a:t>produtiva</a:t>
            </a:r>
            <a:r>
              <a:rPr lang="en-US"/>
              <a:t>, </a:t>
            </a:r>
            <a:r>
              <a:rPr lang="en-US" err="1"/>
              <a:t>permitindo</a:t>
            </a:r>
            <a:r>
              <a:rPr lang="en-US"/>
              <a:t> </a:t>
            </a:r>
            <a:r>
              <a:rPr lang="en-US" err="1"/>
              <a:t>que</a:t>
            </a:r>
            <a:r>
              <a:rPr lang="en-US"/>
              <a:t> tanto </a:t>
            </a:r>
            <a:r>
              <a:rPr lang="en-US" err="1"/>
              <a:t>iniciantes</a:t>
            </a:r>
            <a:r>
              <a:rPr lang="en-US"/>
              <a:t> </a:t>
            </a:r>
            <a:r>
              <a:rPr lang="en-US" err="1"/>
              <a:t>quanto</a:t>
            </a:r>
            <a:r>
              <a:rPr lang="en-US"/>
              <a:t> </a:t>
            </a:r>
            <a:r>
              <a:rPr lang="en-US" err="1"/>
              <a:t>programadores</a:t>
            </a:r>
            <a:r>
              <a:rPr lang="en-US"/>
              <a:t> </a:t>
            </a:r>
            <a:r>
              <a:rPr lang="en-US" err="1"/>
              <a:t>experientes</a:t>
            </a:r>
            <a:r>
              <a:rPr lang="en-US"/>
              <a:t> </a:t>
            </a:r>
            <a:r>
              <a:rPr lang="en-US" err="1"/>
              <a:t>pudessem</a:t>
            </a:r>
            <a:r>
              <a:rPr lang="en-US"/>
              <a:t>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softwares</a:t>
            </a:r>
            <a:r>
              <a:rPr lang="en-US"/>
              <a:t> de forma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rápida</a:t>
            </a:r>
            <a:r>
              <a:rPr lang="en-US"/>
              <a:t> e </a:t>
            </a:r>
            <a:r>
              <a:rPr lang="en-US" err="1"/>
              <a:t>eficiente</a:t>
            </a:r>
            <a:r>
              <a:rPr lang="en-US"/>
              <a:t>.</a:t>
            </a:r>
            <a:endParaRPr lang="pt-PT"/>
          </a:p>
          <a:p>
            <a:pPr algn="just"/>
            <a:endParaRPr lang="en-US"/>
          </a:p>
          <a:p>
            <a:pPr algn="just"/>
            <a:r>
              <a:rPr lang="en-US"/>
              <a:t> O </a:t>
            </a:r>
            <a:r>
              <a:rPr lang="en-US" err="1"/>
              <a:t>nome</a:t>
            </a:r>
            <a:r>
              <a:rPr lang="en-US"/>
              <a:t> </a:t>
            </a:r>
            <a:r>
              <a:rPr lang="en-US" b="1"/>
              <a:t>Python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foi</a:t>
            </a:r>
            <a:r>
              <a:rPr lang="en-US"/>
              <a:t> </a:t>
            </a:r>
            <a:r>
              <a:rPr lang="en-US" err="1"/>
              <a:t>inspirado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serpente</a:t>
            </a:r>
            <a:r>
              <a:rPr lang="en-US"/>
              <a:t>, mas sim no </a:t>
            </a:r>
            <a:r>
              <a:rPr lang="en-US" err="1"/>
              <a:t>grupo</a:t>
            </a:r>
            <a:r>
              <a:rPr lang="en-US"/>
              <a:t> de </a:t>
            </a:r>
            <a:r>
              <a:rPr lang="en-US" err="1"/>
              <a:t>comédia</a:t>
            </a:r>
            <a:r>
              <a:rPr lang="en-US"/>
              <a:t> </a:t>
            </a:r>
            <a:r>
              <a:rPr lang="en-US" err="1"/>
              <a:t>britânico</a:t>
            </a:r>
            <a:r>
              <a:rPr lang="en-US"/>
              <a:t> </a:t>
            </a:r>
            <a:r>
              <a:rPr lang="en-US" b="1"/>
              <a:t>“Monty Python’s Flying Circus”</a:t>
            </a:r>
            <a:r>
              <a:rPr lang="en-US"/>
              <a:t>, </a:t>
            </a:r>
            <a:r>
              <a:rPr lang="en-US" err="1"/>
              <a:t>uma</a:t>
            </a:r>
            <a:r>
              <a:rPr lang="en-US"/>
              <a:t> das </a:t>
            </a:r>
            <a:r>
              <a:rPr lang="en-US" err="1"/>
              <a:t>séries</a:t>
            </a:r>
            <a:r>
              <a:rPr lang="en-US"/>
              <a:t> </a:t>
            </a:r>
            <a:r>
              <a:rPr lang="en-US" err="1"/>
              <a:t>favoritas</a:t>
            </a:r>
            <a:r>
              <a:rPr lang="en-US"/>
              <a:t> de Guido.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616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5A8FB-CB25-37B1-A3F9-CE0BF432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FBFBA13-397E-60CF-854B-D8D1FBD7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8CA3BDE-606C-46A9-0A55-3CA3960D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62244D-FADB-F205-F6C2-6EB223FAA632}"/>
              </a:ext>
            </a:extLst>
          </p:cNvPr>
          <p:cNvSpPr txBox="1"/>
          <p:nvPr/>
        </p:nvSpPr>
        <p:spPr>
          <a:xfrm>
            <a:off x="1563777" y="2837930"/>
            <a:ext cx="7365999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 O Python </a:t>
            </a:r>
            <a:r>
              <a:rPr lang="en-US" err="1">
                <a:ea typeface="+mn-lt"/>
                <a:cs typeface="+mn-lt"/>
              </a:rPr>
              <a:t>ganhou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destaque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mundial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graças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algumas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características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marcantes</a:t>
            </a:r>
            <a:r>
              <a:rPr lang="en-US">
                <a:ea typeface="+mn-lt"/>
                <a:cs typeface="+mn-lt"/>
              </a:rPr>
              <a:t>:</a:t>
            </a:r>
            <a:endParaRPr lang="pt-PT"/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Sintaxe</a:t>
            </a:r>
            <a:r>
              <a:rPr lang="en-US" b="1">
                <a:ea typeface="+mn-lt"/>
                <a:cs typeface="+mn-lt"/>
              </a:rPr>
              <a:t> simples e </a:t>
            </a:r>
            <a:r>
              <a:rPr lang="en-US" b="1" err="1">
                <a:ea typeface="+mn-lt"/>
                <a:cs typeface="+mn-lt"/>
              </a:rPr>
              <a:t>clara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muito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próxima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linguagem</a:t>
            </a:r>
            <a:r>
              <a:rPr lang="en-US">
                <a:ea typeface="+mn-lt"/>
                <a:cs typeface="+mn-lt"/>
              </a:rPr>
              <a:t> natural, 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facilita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aprendizagem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Versatilidade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utilizado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diversas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áreas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desde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pequenos</a:t>
            </a:r>
            <a:r>
              <a:rPr lang="en-US">
                <a:ea typeface="+mn-lt"/>
                <a:cs typeface="+mn-lt"/>
              </a:rPr>
              <a:t> scripts </a:t>
            </a:r>
            <a:r>
              <a:rPr lang="en-US" err="1">
                <a:ea typeface="+mn-lt"/>
                <a:cs typeface="+mn-lt"/>
              </a:rPr>
              <a:t>até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grandes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sistemas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corporativos</a:t>
            </a:r>
            <a:r>
              <a:rPr lang="en-US">
                <a:ea typeface="+mn-lt"/>
                <a:cs typeface="+mn-lt"/>
              </a:rPr>
              <a:t>.</a:t>
            </a:r>
            <a:endParaRPr lang="pt-PT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Comunidade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ativa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milhões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desenvolvedores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contribuem</a:t>
            </a:r>
            <a:r>
              <a:rPr lang="en-US">
                <a:ea typeface="+mn-lt"/>
                <a:cs typeface="+mn-lt"/>
              </a:rPr>
              <a:t> com </a:t>
            </a:r>
            <a:r>
              <a:rPr lang="en-US" err="1">
                <a:ea typeface="+mn-lt"/>
                <a:cs typeface="+mn-lt"/>
              </a:rPr>
              <a:t>bibliotecas</a:t>
            </a:r>
            <a:r>
              <a:rPr lang="en-US">
                <a:ea typeface="+mn-lt"/>
                <a:cs typeface="+mn-lt"/>
              </a:rPr>
              <a:t>, frameworks e </a:t>
            </a:r>
            <a:r>
              <a:rPr lang="en-US" err="1">
                <a:ea typeface="+mn-lt"/>
                <a:cs typeface="+mn-lt"/>
              </a:rPr>
              <a:t>documentação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Código </a:t>
            </a:r>
            <a:r>
              <a:rPr lang="en-US" b="1" err="1">
                <a:ea typeface="+mn-lt"/>
                <a:cs typeface="+mn-lt"/>
              </a:rPr>
              <a:t>aberto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i="1">
                <a:ea typeface="+mn-lt"/>
                <a:cs typeface="+mn-lt"/>
              </a:rPr>
              <a:t>open source</a:t>
            </a:r>
            <a:r>
              <a:rPr lang="en-US">
                <a:ea typeface="+mn-lt"/>
                <a:cs typeface="+mn-lt"/>
              </a:rPr>
              <a:t>): </a:t>
            </a:r>
            <a:r>
              <a:rPr lang="en-US" err="1">
                <a:ea typeface="+mn-lt"/>
                <a:cs typeface="+mn-lt"/>
              </a:rPr>
              <a:t>qualquer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pessoa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utilizá</a:t>
            </a:r>
            <a:r>
              <a:rPr lang="en-US">
                <a:ea typeface="+mn-lt"/>
                <a:cs typeface="+mn-lt"/>
              </a:rPr>
              <a:t>-lo, </a:t>
            </a:r>
            <a:r>
              <a:rPr lang="en-US" err="1">
                <a:ea typeface="+mn-lt"/>
                <a:cs typeface="+mn-lt"/>
              </a:rPr>
              <a:t>modificá</a:t>
            </a:r>
            <a:r>
              <a:rPr lang="en-US">
                <a:ea typeface="+mn-lt"/>
                <a:cs typeface="+mn-lt"/>
              </a:rPr>
              <a:t>-lo e </a:t>
            </a:r>
            <a:r>
              <a:rPr lang="en-US" err="1">
                <a:ea typeface="+mn-lt"/>
                <a:cs typeface="+mn-lt"/>
              </a:rPr>
              <a:t>distribuí</a:t>
            </a:r>
            <a:r>
              <a:rPr lang="en-US">
                <a:ea typeface="+mn-lt"/>
                <a:cs typeface="+mn-lt"/>
              </a:rPr>
              <a:t>-lo </a:t>
            </a:r>
            <a:r>
              <a:rPr lang="en-US" err="1">
                <a:ea typeface="+mn-lt"/>
                <a:cs typeface="+mn-lt"/>
              </a:rPr>
              <a:t>gratuitamente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Portabilidade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ser </a:t>
            </a:r>
            <a:r>
              <a:rPr lang="en-US" err="1">
                <a:ea typeface="+mn-lt"/>
                <a:cs typeface="+mn-lt"/>
              </a:rPr>
              <a:t>executado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diferentes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sistemas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operativos</a:t>
            </a:r>
            <a:r>
              <a:rPr lang="en-US">
                <a:ea typeface="+mn-lt"/>
                <a:cs typeface="+mn-lt"/>
              </a:rPr>
              <a:t> (Windows, Linux, macOS, etc.) </a:t>
            </a:r>
            <a:r>
              <a:rPr lang="en-US" err="1">
                <a:ea typeface="+mn-lt"/>
                <a:cs typeface="+mn-lt"/>
              </a:rPr>
              <a:t>sem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grandes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alterações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código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    Por esses motivos, o Python </a:t>
            </a:r>
            <a:r>
              <a:rPr lang="en-US" err="1">
                <a:ea typeface="+mn-lt"/>
                <a:cs typeface="+mn-lt"/>
              </a:rPr>
              <a:t>tornou</a:t>
            </a:r>
            <a:r>
              <a:rPr lang="en-US">
                <a:ea typeface="+mn-lt"/>
                <a:cs typeface="+mn-lt"/>
              </a:rPr>
              <a:t>-se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das </a:t>
            </a:r>
            <a:r>
              <a:rPr lang="en-US" err="1">
                <a:ea typeface="+mn-lt"/>
                <a:cs typeface="+mn-lt"/>
              </a:rPr>
              <a:t>linguagens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programação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mais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procuradas</a:t>
            </a:r>
            <a:r>
              <a:rPr lang="en-US" b="1">
                <a:ea typeface="+mn-lt"/>
                <a:cs typeface="+mn-lt"/>
              </a:rPr>
              <a:t> no mercado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também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das </a:t>
            </a:r>
            <a:r>
              <a:rPr lang="en-US" err="1">
                <a:ea typeface="+mn-lt"/>
                <a:cs typeface="+mn-lt"/>
              </a:rPr>
              <a:t>mais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ensinadas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universidades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cursos</a:t>
            </a:r>
            <a:r>
              <a:rPr lang="en-US">
                <a:ea typeface="+mn-lt"/>
                <a:cs typeface="+mn-lt"/>
              </a:rPr>
              <a:t> online.</a:t>
            </a:r>
          </a:p>
          <a:p>
            <a:pPr algn="just"/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11AE0B-32E1-A90B-0538-3970773721F1}"/>
              </a:ext>
            </a:extLst>
          </p:cNvPr>
          <p:cNvSpPr txBox="1"/>
          <p:nvPr/>
        </p:nvSpPr>
        <p:spPr>
          <a:xfrm>
            <a:off x="1022171" y="1064728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Por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que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é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tão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popular?</a:t>
            </a:r>
            <a:endParaRPr lang="pt-PT" b="1">
              <a:ea typeface="Calibri"/>
              <a:cs typeface="Calibri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287DB1-F097-8003-0AB8-2BDA20467047}"/>
              </a:ext>
            </a:extLst>
          </p:cNvPr>
          <p:cNvSpPr/>
          <p:nvPr/>
        </p:nvSpPr>
        <p:spPr>
          <a:xfrm rot="5400000">
            <a:off x="-4818025" y="60306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13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1654-81ED-BCDD-8F38-0E010583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A111BE2-175E-CDF2-35C7-7F414648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1250"/>
              <a:t>LA Cobra-Israel </a:t>
            </a:r>
            <a:r>
              <a:rPr lang="pt-BR" sz="1250" err="1"/>
              <a:t>Cassute</a:t>
            </a:r>
            <a:r>
              <a:rPr lang="pt-BR" sz="1250"/>
              <a:t> -2025</a:t>
            </a:r>
            <a:endParaRPr lang="pt-BR" sz="1250" err="1">
              <a:ea typeface="Calibri"/>
              <a:cs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4B882ED-1A86-46CF-7A4E-8CA20CA3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068400-6C4F-8637-CDF5-0AF7992C60D9}"/>
              </a:ext>
            </a:extLst>
          </p:cNvPr>
          <p:cNvSpPr txBox="1"/>
          <p:nvPr/>
        </p:nvSpPr>
        <p:spPr>
          <a:xfrm>
            <a:off x="3230278" y="1051962"/>
            <a:ext cx="5943599" cy="707886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Áreas</a:t>
            </a:r>
            <a:r>
              <a:rPr lang="en-US" sz="4000" b="1">
                <a:solidFill>
                  <a:srgbClr val="11FFFE"/>
                </a:solidFill>
                <a:ea typeface="+mn-lt"/>
                <a:cs typeface="+mn-lt"/>
              </a:rPr>
              <a:t> de </a:t>
            </a:r>
            <a:r>
              <a:rPr lang="en-US" sz="4000" b="1" err="1">
                <a:solidFill>
                  <a:srgbClr val="11FFFE"/>
                </a:solidFill>
                <a:ea typeface="+mn-lt"/>
                <a:cs typeface="+mn-lt"/>
              </a:rPr>
              <a:t>Aplicação</a:t>
            </a:r>
            <a:endParaRPr lang="pt-PT" err="1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0454F4-9C9B-CBFE-B451-A9F1F1E72335}"/>
              </a:ext>
            </a:extLst>
          </p:cNvPr>
          <p:cNvSpPr/>
          <p:nvPr/>
        </p:nvSpPr>
        <p:spPr>
          <a:xfrm rot="5400000">
            <a:off x="3479308" y="6335417"/>
            <a:ext cx="11536617" cy="143278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What Really Is Data Science? A Super ...">
            <a:extLst>
              <a:ext uri="{FF2B5EF4-FFF2-40B4-BE49-F238E27FC236}">
                <a16:creationId xmlns:a16="http://schemas.microsoft.com/office/drawing/2014/main" id="{2C206F49-9F1E-F0FA-65B9-580F86A2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226330"/>
            <a:ext cx="2212976" cy="1201209"/>
          </a:xfrm>
          <a:prstGeom prst="rect">
            <a:avLst/>
          </a:prstGeom>
        </p:spPr>
      </p:pic>
      <p:pic>
        <p:nvPicPr>
          <p:cNvPr id="10" name="Imagem 9" descr="O Que Faz Um Desenvolvedor Web? Entenda ...">
            <a:extLst>
              <a:ext uri="{FF2B5EF4-FFF2-40B4-BE49-F238E27FC236}">
                <a16:creationId xmlns:a16="http://schemas.microsoft.com/office/drawing/2014/main" id="{8E1856D9-A84F-EC9C-5556-132460C5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21" y="3221037"/>
            <a:ext cx="2375958" cy="1177926"/>
          </a:xfrm>
          <a:prstGeom prst="rect">
            <a:avLst/>
          </a:prstGeom>
        </p:spPr>
      </p:pic>
      <p:pic>
        <p:nvPicPr>
          <p:cNvPr id="12" name="Imagem 11" descr="defende INFOSI ...">
            <a:extLst>
              <a:ext uri="{FF2B5EF4-FFF2-40B4-BE49-F238E27FC236}">
                <a16:creationId xmlns:a16="http://schemas.microsoft.com/office/drawing/2014/main" id="{B60DCF0C-D727-32F4-2AF5-1F95815B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49" y="5753099"/>
            <a:ext cx="2180169" cy="122766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E1246D6-E655-9839-EA79-42421CD95D7C}"/>
              </a:ext>
            </a:extLst>
          </p:cNvPr>
          <p:cNvSpPr txBox="1"/>
          <p:nvPr/>
        </p:nvSpPr>
        <p:spPr>
          <a:xfrm>
            <a:off x="601134" y="2006599"/>
            <a:ext cx="40809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ea typeface="Calibri"/>
              <a:cs typeface="Calibri"/>
            </a:endParaRPr>
          </a:p>
          <a:p>
            <a:pPr algn="just"/>
            <a:r>
              <a:rPr lang="en-US" b="1"/>
              <a:t>Ciência de Dados (Data Science)</a:t>
            </a:r>
            <a:r>
              <a:rPr lang="en-US"/>
              <a:t>: </a:t>
            </a:r>
            <a:r>
              <a:rPr lang="en-US" err="1"/>
              <a:t>análise</a:t>
            </a:r>
            <a:r>
              <a:rPr lang="en-US"/>
              <a:t> de dados, </a:t>
            </a:r>
            <a:r>
              <a:rPr lang="en-US" err="1"/>
              <a:t>visualização</a:t>
            </a:r>
            <a:r>
              <a:rPr lang="en-US"/>
              <a:t> e </a:t>
            </a:r>
            <a:r>
              <a:rPr lang="en-US" err="1"/>
              <a:t>estatística</a:t>
            </a:r>
            <a:r>
              <a:rPr lang="en-US"/>
              <a:t> com pandas, </a:t>
            </a:r>
            <a:r>
              <a:rPr lang="en-US" err="1"/>
              <a:t>numpy</a:t>
            </a:r>
            <a:r>
              <a:rPr lang="en-US"/>
              <a:t> e matplotlib.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CDED05-9019-211D-D580-CF81758BEACC}"/>
              </a:ext>
            </a:extLst>
          </p:cNvPr>
          <p:cNvSpPr txBox="1"/>
          <p:nvPr/>
        </p:nvSpPr>
        <p:spPr>
          <a:xfrm>
            <a:off x="5003800" y="2294467"/>
            <a:ext cx="36406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Desenvolvimento</a:t>
            </a:r>
            <a:r>
              <a:rPr lang="en-US" b="1"/>
              <a:t> Web</a:t>
            </a:r>
            <a:r>
              <a:rPr lang="en-US"/>
              <a:t>: frameworks </a:t>
            </a:r>
            <a:r>
              <a:rPr lang="en-US" err="1"/>
              <a:t>como</a:t>
            </a:r>
            <a:r>
              <a:rPr lang="en-US"/>
              <a:t> Django e Flask </a:t>
            </a:r>
            <a:r>
              <a:rPr lang="en-US" err="1"/>
              <a:t>permitem</a:t>
            </a:r>
            <a:r>
              <a:rPr lang="en-US"/>
              <a:t> </a:t>
            </a:r>
            <a:r>
              <a:rPr lang="en-US" err="1"/>
              <a:t>criar</a:t>
            </a:r>
            <a:r>
              <a:rPr lang="en-US"/>
              <a:t> websites e APIs robustas.</a:t>
            </a:r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914ACC-80EC-3AD5-C4AF-B9044176905A}"/>
              </a:ext>
            </a:extLst>
          </p:cNvPr>
          <p:cNvSpPr txBox="1"/>
          <p:nvPr/>
        </p:nvSpPr>
        <p:spPr>
          <a:xfrm>
            <a:off x="601133" y="4834467"/>
            <a:ext cx="38946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Cibersegurança</a:t>
            </a:r>
            <a:r>
              <a:rPr lang="en-US"/>
              <a:t>: </a:t>
            </a: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testes de </a:t>
            </a:r>
            <a:r>
              <a:rPr lang="en-US" err="1"/>
              <a:t>penetração</a:t>
            </a:r>
            <a:r>
              <a:rPr lang="en-US"/>
              <a:t>, </a:t>
            </a:r>
            <a:r>
              <a:rPr lang="en-US" err="1"/>
              <a:t>análise</a:t>
            </a:r>
            <a:r>
              <a:rPr lang="en-US"/>
              <a:t> de </a:t>
            </a:r>
            <a:r>
              <a:rPr lang="en-US" err="1"/>
              <a:t>vulnerabilidades</a:t>
            </a:r>
            <a:r>
              <a:rPr lang="en-US"/>
              <a:t> e </a:t>
            </a:r>
            <a:r>
              <a:rPr lang="en-US" err="1"/>
              <a:t>automação</a:t>
            </a:r>
            <a:r>
              <a:rPr lang="en-US"/>
              <a:t> de </a:t>
            </a:r>
            <a:r>
              <a:rPr lang="en-US" err="1"/>
              <a:t>segurança</a:t>
            </a:r>
            <a:r>
              <a:rPr lang="en-US"/>
              <a:t>.</a:t>
            </a:r>
            <a:endParaRPr lang="pt-PT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6" name="Imagem 15" descr="Inteligência Artificial (IA) e ...">
            <a:extLst>
              <a:ext uri="{FF2B5EF4-FFF2-40B4-BE49-F238E27FC236}">
                <a16:creationId xmlns:a16="http://schemas.microsoft.com/office/drawing/2014/main" id="{7F05B474-3310-8DCB-3371-FA286BCA4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17" y="8436504"/>
            <a:ext cx="2197099" cy="119485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1E1304-7095-8AFB-D079-DFEEAC5E4B75}"/>
              </a:ext>
            </a:extLst>
          </p:cNvPr>
          <p:cNvSpPr txBox="1"/>
          <p:nvPr/>
        </p:nvSpPr>
        <p:spPr>
          <a:xfrm>
            <a:off x="567266" y="7509933"/>
            <a:ext cx="42333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Inteligência Artificial (IA) e Machine Learning</a:t>
            </a:r>
            <a:r>
              <a:rPr lang="en-US"/>
              <a:t>: </a:t>
            </a:r>
            <a:r>
              <a:rPr lang="en-US" err="1"/>
              <a:t>bibliotecas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TensorFlow e scikit-learn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referência</a:t>
            </a:r>
            <a:r>
              <a:rPr lang="en-US"/>
              <a:t> no </a:t>
            </a:r>
            <a:r>
              <a:rPr lang="en-US" err="1"/>
              <a:t>setor</a:t>
            </a:r>
            <a:r>
              <a:rPr lang="en-US"/>
              <a:t>.</a:t>
            </a:r>
            <a:endParaRPr lang="pt-PT"/>
          </a:p>
        </p:txBody>
      </p:sp>
      <p:pic>
        <p:nvPicPr>
          <p:cNvPr id="18" name="Imagem 17" descr="processos que você pode automatizar agora">
            <a:extLst>
              <a:ext uri="{FF2B5EF4-FFF2-40B4-BE49-F238E27FC236}">
                <a16:creationId xmlns:a16="http://schemas.microsoft.com/office/drawing/2014/main" id="{AC6417CE-C20B-8A28-8AF8-99C9B23F5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047" y="5563128"/>
            <a:ext cx="2179109" cy="14213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70271F-A9CB-64FF-A898-1C0D948EF0B8}"/>
              </a:ext>
            </a:extLst>
          </p:cNvPr>
          <p:cNvSpPr txBox="1"/>
          <p:nvPr/>
        </p:nvSpPr>
        <p:spPr>
          <a:xfrm>
            <a:off x="5003800" y="4648200"/>
            <a:ext cx="36406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Automação</a:t>
            </a:r>
            <a:r>
              <a:rPr lang="en-US" b="1"/>
              <a:t> de </a:t>
            </a:r>
            <a:r>
              <a:rPr lang="en-US" b="1" err="1"/>
              <a:t>Tarefas</a:t>
            </a:r>
            <a:r>
              <a:rPr lang="en-US"/>
              <a:t>: ideal para </a:t>
            </a:r>
            <a:r>
              <a:rPr lang="en-US" err="1"/>
              <a:t>criar</a:t>
            </a:r>
            <a:r>
              <a:rPr lang="en-US"/>
              <a:t> scripts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economizam</a:t>
            </a:r>
            <a:r>
              <a:rPr lang="en-US"/>
              <a:t> tempo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atividades</a:t>
            </a:r>
            <a:r>
              <a:rPr lang="en-US"/>
              <a:t> </a:t>
            </a:r>
            <a:r>
              <a:rPr lang="en-US" err="1"/>
              <a:t>repetitivas</a:t>
            </a:r>
            <a:r>
              <a:rPr lang="en-US"/>
              <a:t>.</a:t>
            </a:r>
            <a:endParaRPr lang="pt-PT"/>
          </a:p>
        </p:txBody>
      </p:sp>
      <p:pic>
        <p:nvPicPr>
          <p:cNvPr id="20" name="Imagem 19" descr="O Game Design e seus desafios no ...">
            <a:extLst>
              <a:ext uri="{FF2B5EF4-FFF2-40B4-BE49-F238E27FC236}">
                <a16:creationId xmlns:a16="http://schemas.microsoft.com/office/drawing/2014/main" id="{92F6ABA6-1C3E-0940-5B05-29E8FB13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879" y="8428567"/>
            <a:ext cx="2187575" cy="121073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AF550D0-0C9E-5C9B-DA2B-F0A01CC9C564}"/>
              </a:ext>
            </a:extLst>
          </p:cNvPr>
          <p:cNvSpPr txBox="1"/>
          <p:nvPr/>
        </p:nvSpPr>
        <p:spPr>
          <a:xfrm>
            <a:off x="5314031" y="7297149"/>
            <a:ext cx="30572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err="1"/>
              <a:t>Desenvolvimento</a:t>
            </a:r>
            <a:r>
              <a:rPr lang="en-US" b="1"/>
              <a:t> de </a:t>
            </a:r>
            <a:r>
              <a:rPr lang="en-US" b="1" err="1"/>
              <a:t>Jogos</a:t>
            </a:r>
            <a:r>
              <a:rPr lang="en-US"/>
              <a:t>: </a:t>
            </a:r>
            <a:r>
              <a:rPr lang="en-US" err="1"/>
              <a:t>bibliotecas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pygame</a:t>
            </a:r>
            <a:r>
              <a:rPr lang="en-US"/>
              <a:t> </a:t>
            </a:r>
            <a:r>
              <a:rPr lang="en-US" err="1"/>
              <a:t>facilitam</a:t>
            </a:r>
            <a:r>
              <a:rPr lang="en-US"/>
              <a:t> a </a:t>
            </a:r>
            <a:r>
              <a:rPr lang="en-US" err="1"/>
              <a:t>criação</a:t>
            </a:r>
            <a:r>
              <a:rPr lang="en-US"/>
              <a:t> de </a:t>
            </a:r>
            <a:r>
              <a:rPr lang="en-US" err="1"/>
              <a:t>jogos</a:t>
            </a:r>
            <a:r>
              <a:rPr lang="en-US"/>
              <a:t> 2D.</a:t>
            </a:r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DBE0E7F-14B2-BE1C-0B89-BA6828269D11}"/>
              </a:ext>
            </a:extLst>
          </p:cNvPr>
          <p:cNvSpPr txBox="1"/>
          <p:nvPr/>
        </p:nvSpPr>
        <p:spPr>
          <a:xfrm>
            <a:off x="1075266" y="10219267"/>
            <a:ext cx="67733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Internet das </a:t>
            </a:r>
            <a:r>
              <a:rPr lang="en-US" b="1" err="1"/>
              <a:t>Coisas</a:t>
            </a:r>
            <a:r>
              <a:rPr lang="en-US" b="1"/>
              <a:t> (IoT)</a:t>
            </a:r>
            <a:r>
              <a:rPr lang="en-US"/>
              <a:t>: </a:t>
            </a:r>
            <a:r>
              <a:rPr lang="en-US" err="1"/>
              <a:t>pode</a:t>
            </a:r>
            <a:r>
              <a:rPr lang="en-US"/>
              <a:t> ser </a:t>
            </a: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microcontroladores</a:t>
            </a:r>
            <a:r>
              <a:rPr lang="en-US"/>
              <a:t> e </a:t>
            </a:r>
            <a:r>
              <a:rPr lang="en-US" err="1"/>
              <a:t>dispositivos</a:t>
            </a:r>
            <a:r>
              <a:rPr lang="en-US"/>
              <a:t> </a:t>
            </a:r>
            <a:r>
              <a:rPr lang="en-US" err="1"/>
              <a:t>inteligentes</a:t>
            </a:r>
            <a:r>
              <a:rPr lang="en-US"/>
              <a:t>.</a:t>
            </a:r>
            <a:endParaRPr lang="pt-PT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/>
              <a:t>Com </a:t>
            </a:r>
            <a:r>
              <a:rPr lang="en-US" err="1"/>
              <a:t>tantas</a:t>
            </a:r>
            <a:r>
              <a:rPr lang="en-US"/>
              <a:t> </a:t>
            </a:r>
            <a:r>
              <a:rPr lang="en-US" err="1"/>
              <a:t>possibilidades</a:t>
            </a:r>
            <a:r>
              <a:rPr lang="en-US"/>
              <a:t>, </a:t>
            </a:r>
            <a:r>
              <a:rPr lang="en-US" err="1"/>
              <a:t>aprender</a:t>
            </a:r>
            <a:r>
              <a:rPr lang="en-US"/>
              <a:t> Python </a:t>
            </a:r>
            <a:r>
              <a:rPr lang="en-US" err="1"/>
              <a:t>significa</a:t>
            </a:r>
            <a:r>
              <a:rPr lang="en-US"/>
              <a:t> </a:t>
            </a:r>
            <a:r>
              <a:rPr lang="en-US" err="1"/>
              <a:t>abrir</a:t>
            </a:r>
            <a:r>
              <a:rPr lang="en-US"/>
              <a:t> </a:t>
            </a:r>
            <a:r>
              <a:rPr lang="en-US" err="1"/>
              <a:t>portas</a:t>
            </a:r>
            <a:r>
              <a:rPr lang="en-US"/>
              <a:t> para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carreiras</a:t>
            </a:r>
            <a:r>
              <a:rPr lang="en-US"/>
              <a:t> e </a:t>
            </a:r>
            <a:r>
              <a:rPr lang="en-US" err="1"/>
              <a:t>projetos</a:t>
            </a:r>
            <a:r>
              <a:rPr lang="en-US"/>
              <a:t> </a:t>
            </a:r>
            <a:r>
              <a:rPr lang="en-US" err="1"/>
              <a:t>pessoais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3213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Papel A3 (297x420 mm)</PresentationFormat>
  <Slides>50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50</vt:i4>
      </vt:variant>
    </vt:vector>
  </HeadingPairs>
  <TitlesOfParts>
    <vt:vector size="5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revision>31</cp:revision>
  <dcterms:created xsi:type="dcterms:W3CDTF">2023-06-15T14:34:16Z</dcterms:created>
  <dcterms:modified xsi:type="dcterms:W3CDTF">2025-09-30T22:36:16Z</dcterms:modified>
</cp:coreProperties>
</file>